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8" r:id="rId2"/>
    <p:sldId id="349" r:id="rId3"/>
    <p:sldId id="340" r:id="rId4"/>
    <p:sldId id="341" r:id="rId5"/>
    <p:sldId id="342" r:id="rId6"/>
    <p:sldId id="343" r:id="rId7"/>
    <p:sldId id="344" r:id="rId8"/>
    <p:sldId id="347" r:id="rId9"/>
    <p:sldId id="346" r:id="rId10"/>
    <p:sldId id="345" r:id="rId1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8572" y="519175"/>
            <a:ext cx="679323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864" y="2445464"/>
            <a:ext cx="8791575" cy="200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31689" y="6638159"/>
            <a:ext cx="2749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91117" y="1182582"/>
            <a:ext cx="8911167" cy="122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B.Sc. Semester-IV</a:t>
            </a:r>
            <a:endParaRPr lang="en-IN" sz="2400" b="1" dirty="0">
              <a:latin typeface="+mn-lt"/>
            </a:endParaRPr>
          </a:p>
          <a:p>
            <a:pPr algn="ctr">
              <a:defRPr/>
            </a:pPr>
            <a:r>
              <a:rPr lang="en-US" sz="2400" b="1" dirty="0">
                <a:latin typeface="+mn-lt"/>
              </a:rPr>
              <a:t>Core Course-IX (CC-IX)</a:t>
            </a:r>
            <a:endParaRPr lang="en-IN" sz="2400" b="1" dirty="0">
              <a:latin typeface="+mn-lt"/>
            </a:endParaRPr>
          </a:p>
          <a:p>
            <a:pPr algn="ctr">
              <a:defRPr/>
            </a:pPr>
            <a:r>
              <a:rPr lang="en-US" sz="2400" b="1" cap="all" dirty="0"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Organic </a:t>
            </a:r>
            <a:r>
              <a:rPr lang="en-US" sz="2400" b="1" dirty="0" smtClean="0">
                <a:latin typeface="+mn-lt"/>
              </a:rPr>
              <a:t>Chemistry-III</a:t>
            </a:r>
            <a:endParaRPr lang="en-IN" sz="2400" b="1" dirty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46100" y="2824018"/>
            <a:ext cx="9802283" cy="103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 anchor="ctr"/>
          <a:lstStyle/>
          <a:p>
            <a:pPr marL="342900" indent="-342900" algn="ctr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III. Heterocyclic Compounds  </a:t>
            </a:r>
            <a:endParaRPr lang="en-US" sz="2600" b="1" dirty="0">
              <a:latin typeface="Arial" pitchFamily="34" charset="0"/>
              <a:ea typeface="+mj-ea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en-US" sz="2600" b="1" dirty="0" smtClean="0">
                <a:latin typeface="Arial Narrow" pitchFamily="34" charset="0"/>
                <a:ea typeface="+mj-ea"/>
                <a:cs typeface="Arial" pitchFamily="34" charset="0"/>
              </a:rPr>
              <a:t>26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latin typeface="Arial Narrow" pitchFamily="34" charset="0"/>
                <a:cs typeface="Arial" pitchFamily="34" charset="0"/>
              </a:rPr>
              <a:t>Indole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: 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Synthesis and Reactions</a:t>
            </a:r>
            <a:endParaRPr lang="en-US" sz="2600" b="1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2" name="Picture 7" descr="E:\DSPMU Pics\20190212_1644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1147" y="4083050"/>
            <a:ext cx="146375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C:\Users\aa\AppData\Local\Microsoft\Windows\Temporary Internet Files\Content.Word\DSC086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60" y="1263650"/>
            <a:ext cx="1284240" cy="147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60456" y="5388971"/>
            <a:ext cx="7039822" cy="120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/>
            <a:r>
              <a:rPr lang="en-US" sz="2500" b="1" dirty="0"/>
              <a:t>Dr. Rajeev </a:t>
            </a:r>
            <a:r>
              <a:rPr lang="en-US" sz="2500" b="1" dirty="0" err="1"/>
              <a:t>Ranjan</a:t>
            </a:r>
            <a:endParaRPr lang="en-US" sz="2500" b="1" dirty="0"/>
          </a:p>
          <a:p>
            <a:pPr algn="ctr"/>
            <a:r>
              <a:rPr lang="en-US" sz="2300" b="1" dirty="0"/>
              <a:t>University Department of Chemistry</a:t>
            </a:r>
          </a:p>
          <a:p>
            <a:pPr algn="ctr"/>
            <a:r>
              <a:rPr lang="en-US" sz="2300" b="1" dirty="0"/>
              <a:t>Dr. </a:t>
            </a:r>
            <a:r>
              <a:rPr lang="en-US" sz="2300" b="1" dirty="0" err="1"/>
              <a:t>Shyama</a:t>
            </a:r>
            <a:r>
              <a:rPr lang="en-US" sz="2300" b="1" dirty="0"/>
              <a:t> Prasad </a:t>
            </a:r>
            <a:r>
              <a:rPr lang="en-US" sz="2300" b="1" dirty="0" err="1"/>
              <a:t>Mukherjee</a:t>
            </a:r>
            <a:r>
              <a:rPr lang="en-US" sz="2300" b="1" dirty="0"/>
              <a:t> University, Ranchi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9320" y="273050"/>
            <a:ext cx="433578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Indoles </a:t>
            </a:r>
            <a:r>
              <a:rPr sz="2200" dirty="0"/>
              <a:t>– </a:t>
            </a:r>
            <a:r>
              <a:rPr sz="2200" spc="-10" dirty="0"/>
              <a:t>Synthesis </a:t>
            </a:r>
            <a:r>
              <a:rPr sz="2200" dirty="0"/>
              <a:t>of a</a:t>
            </a:r>
            <a:r>
              <a:rPr sz="2200" spc="-85" dirty="0"/>
              <a:t> </a:t>
            </a:r>
            <a:r>
              <a:rPr sz="2200" dirty="0"/>
              <a:t>Drug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7864" y="1069339"/>
            <a:ext cx="7851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Synthesis of Ondansetron (Zofran®, GSK) </a:t>
            </a:r>
            <a:r>
              <a:rPr sz="1800" spc="-10" dirty="0">
                <a:latin typeface="Arial"/>
                <a:cs typeface="Arial"/>
              </a:rPr>
              <a:t>using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000065"/>
                </a:solidFill>
                <a:latin typeface="Arial"/>
                <a:cs typeface="Arial"/>
              </a:rPr>
              <a:t>Fischer </a:t>
            </a:r>
            <a:r>
              <a:rPr sz="1800" spc="-10" dirty="0">
                <a:solidFill>
                  <a:srgbClr val="000065"/>
                </a:solidFill>
                <a:latin typeface="Arial"/>
                <a:cs typeface="Arial"/>
              </a:rPr>
              <a:t>Indole</a:t>
            </a:r>
            <a:r>
              <a:rPr sz="1800" spc="80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65"/>
                </a:solidFill>
                <a:latin typeface="Arial"/>
                <a:cs typeface="Arial"/>
              </a:rPr>
              <a:t>Synthesis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864" y="5757161"/>
            <a:ext cx="8377555" cy="942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556895" indent="-128270">
              <a:lnSpc>
                <a:spcPct val="100000"/>
              </a:lnSpc>
              <a:spcBef>
                <a:spcPts val="100"/>
              </a:spcBef>
              <a:buChar char="•"/>
              <a:tabLst>
                <a:tab pos="156210" algn="l"/>
              </a:tabLst>
            </a:pPr>
            <a:r>
              <a:rPr sz="1800" spc="-10" dirty="0">
                <a:latin typeface="Arial"/>
                <a:cs typeface="Arial"/>
              </a:rPr>
              <a:t>Ondansetron </a:t>
            </a:r>
            <a:r>
              <a:rPr sz="1800" dirty="0">
                <a:latin typeface="Arial"/>
                <a:cs typeface="Arial"/>
              </a:rPr>
              <a:t>is a </a:t>
            </a:r>
            <a:r>
              <a:rPr sz="1800" spc="-5" dirty="0">
                <a:latin typeface="Arial"/>
                <a:cs typeface="Arial"/>
              </a:rPr>
              <a:t>selective 5-HT </a:t>
            </a:r>
            <a:r>
              <a:rPr sz="1800" spc="-10" dirty="0">
                <a:latin typeface="Arial"/>
                <a:cs typeface="Arial"/>
              </a:rPr>
              <a:t>antagonist used </a:t>
            </a:r>
            <a:r>
              <a:rPr sz="1800" spc="-5" dirty="0">
                <a:latin typeface="Arial"/>
                <a:cs typeface="Arial"/>
              </a:rPr>
              <a:t>as an antiemetic in cancer  chemotherapy and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radiotherapy</a:t>
            </a:r>
            <a:endParaRPr sz="18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74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Introduction of the imidazole occurs </a:t>
            </a:r>
            <a:r>
              <a:rPr sz="1800" i="1" spc="-5" dirty="0">
                <a:latin typeface="Arial"/>
                <a:cs typeface="Arial"/>
              </a:rPr>
              <a:t>via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5" dirty="0">
                <a:latin typeface="Symbol"/>
                <a:cs typeface="Symbol"/>
              </a:rPr>
              <a:t>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-5" dirty="0">
                <a:latin typeface="Symbol"/>
                <a:cs typeface="Symbol"/>
              </a:rPr>
              <a:t></a:t>
            </a:r>
            <a:r>
              <a:rPr sz="1800" spc="-5" dirty="0">
                <a:latin typeface="Arial"/>
                <a:cs typeface="Arial"/>
              </a:rPr>
              <a:t>-unsaturated </a:t>
            </a:r>
            <a:r>
              <a:rPr sz="1800" spc="-10" dirty="0">
                <a:latin typeface="Arial"/>
                <a:cs typeface="Arial"/>
              </a:rPr>
              <a:t>ketone </a:t>
            </a:r>
            <a:r>
              <a:rPr sz="1800" spc="-5" dirty="0">
                <a:latin typeface="Arial"/>
                <a:cs typeface="Arial"/>
              </a:rPr>
              <a:t>resulting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from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35635" y="1752630"/>
            <a:ext cx="1505585" cy="1243965"/>
            <a:chOff x="7935635" y="1752630"/>
            <a:chExt cx="1505585" cy="1243965"/>
          </a:xfrm>
        </p:grpSpPr>
        <p:sp>
          <p:nvSpPr>
            <p:cNvPr id="7" name="object 7"/>
            <p:cNvSpPr/>
            <p:nvPr/>
          </p:nvSpPr>
          <p:spPr>
            <a:xfrm>
              <a:off x="7944490" y="2345435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69">
                  <a:moveTo>
                    <a:pt x="0" y="0"/>
                  </a:moveTo>
                  <a:lnTo>
                    <a:pt x="0" y="318515"/>
                  </a:lnTo>
                </a:path>
                <a:path w="45720" h="318769">
                  <a:moveTo>
                    <a:pt x="45719" y="24383"/>
                  </a:moveTo>
                  <a:lnTo>
                    <a:pt x="45719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44490" y="2636519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5" h="187960">
                  <a:moveTo>
                    <a:pt x="0" y="27431"/>
                  </a:moveTo>
                  <a:lnTo>
                    <a:pt x="275843" y="187451"/>
                  </a:lnTo>
                  <a:lnTo>
                    <a:pt x="551687" y="27431"/>
                  </a:lnTo>
                </a:path>
                <a:path w="551815" h="187960">
                  <a:moveTo>
                    <a:pt x="275843" y="134111"/>
                  </a:moveTo>
                  <a:lnTo>
                    <a:pt x="50596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96178" y="2345435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69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44490" y="2185415"/>
              <a:ext cx="1064260" cy="803275"/>
            </a:xfrm>
            <a:custGeom>
              <a:avLst/>
              <a:gdLst/>
              <a:ahLst/>
              <a:cxnLst/>
              <a:rect l="l" t="t" r="r" b="b"/>
              <a:pathLst>
                <a:path w="1064259" h="803275">
                  <a:moveTo>
                    <a:pt x="551687" y="160019"/>
                  </a:moveTo>
                  <a:lnTo>
                    <a:pt x="275843" y="0"/>
                  </a:lnTo>
                </a:path>
                <a:path w="1064259" h="803275">
                  <a:moveTo>
                    <a:pt x="505967" y="184403"/>
                  </a:moveTo>
                  <a:lnTo>
                    <a:pt x="275843" y="53339"/>
                  </a:lnTo>
                </a:path>
                <a:path w="1064259" h="803275">
                  <a:moveTo>
                    <a:pt x="0" y="160019"/>
                  </a:moveTo>
                  <a:lnTo>
                    <a:pt x="275843" y="0"/>
                  </a:lnTo>
                </a:path>
                <a:path w="1064259" h="803275">
                  <a:moveTo>
                    <a:pt x="551687" y="478535"/>
                  </a:moveTo>
                  <a:lnTo>
                    <a:pt x="777239" y="551687"/>
                  </a:lnTo>
                </a:path>
                <a:path w="1064259" h="803275">
                  <a:moveTo>
                    <a:pt x="908303" y="501395"/>
                  </a:moveTo>
                  <a:lnTo>
                    <a:pt x="1042415" y="318515"/>
                  </a:lnTo>
                  <a:lnTo>
                    <a:pt x="854963" y="60959"/>
                  </a:lnTo>
                </a:path>
                <a:path w="1064259" h="803275">
                  <a:moveTo>
                    <a:pt x="1063751" y="271271"/>
                  </a:moveTo>
                  <a:lnTo>
                    <a:pt x="908303" y="54863"/>
                  </a:lnTo>
                </a:path>
                <a:path w="1064259" h="803275">
                  <a:moveTo>
                    <a:pt x="551687" y="160019"/>
                  </a:moveTo>
                  <a:lnTo>
                    <a:pt x="854963" y="60959"/>
                  </a:lnTo>
                </a:path>
                <a:path w="1064259" h="803275">
                  <a:moveTo>
                    <a:pt x="880871" y="662939"/>
                  </a:moveTo>
                  <a:lnTo>
                    <a:pt x="918971" y="803147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86906" y="2471927"/>
              <a:ext cx="317500" cy="32384"/>
            </a:xfrm>
            <a:custGeom>
              <a:avLst/>
              <a:gdLst/>
              <a:ahLst/>
              <a:cxnLst/>
              <a:rect l="l" t="t" r="r" b="b"/>
              <a:pathLst>
                <a:path w="317500" h="32385">
                  <a:moveTo>
                    <a:pt x="-8854" y="16001"/>
                  </a:moveTo>
                  <a:lnTo>
                    <a:pt x="325846" y="16001"/>
                  </a:lnTo>
                </a:path>
              </a:pathLst>
            </a:custGeom>
            <a:ln w="497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45986" y="1924811"/>
              <a:ext cx="187960" cy="547370"/>
            </a:xfrm>
            <a:custGeom>
              <a:avLst/>
              <a:gdLst/>
              <a:ahLst/>
              <a:cxnLst/>
              <a:rect l="l" t="t" r="r" b="b"/>
              <a:pathLst>
                <a:path w="187959" h="547369">
                  <a:moveTo>
                    <a:pt x="57911" y="547115"/>
                  </a:moveTo>
                  <a:lnTo>
                    <a:pt x="187451" y="256031"/>
                  </a:lnTo>
                  <a:lnTo>
                    <a:pt x="0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28994" y="1924811"/>
              <a:ext cx="317500" cy="32384"/>
            </a:xfrm>
            <a:custGeom>
              <a:avLst/>
              <a:gdLst/>
              <a:ahLst/>
              <a:cxnLst/>
              <a:rect l="l" t="t" r="r" b="b"/>
              <a:pathLst>
                <a:path w="317500" h="32385">
                  <a:moveTo>
                    <a:pt x="-8854" y="16001"/>
                  </a:moveTo>
                  <a:lnTo>
                    <a:pt x="325846" y="16001"/>
                  </a:lnTo>
                </a:path>
              </a:pathLst>
            </a:custGeom>
            <a:ln w="497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75070" y="1760219"/>
              <a:ext cx="180340" cy="486409"/>
            </a:xfrm>
            <a:custGeom>
              <a:avLst/>
              <a:gdLst/>
              <a:ahLst/>
              <a:cxnLst/>
              <a:rect l="l" t="t" r="r" b="b"/>
              <a:pathLst>
                <a:path w="180340" h="486410">
                  <a:moveTo>
                    <a:pt x="24383" y="486155"/>
                  </a:moveTo>
                  <a:lnTo>
                    <a:pt x="153923" y="196595"/>
                  </a:lnTo>
                </a:path>
                <a:path w="180340" h="486410">
                  <a:moveTo>
                    <a:pt x="144779" y="219455"/>
                  </a:moveTo>
                  <a:lnTo>
                    <a:pt x="0" y="24383"/>
                  </a:lnTo>
                </a:path>
                <a:path w="180340" h="486410">
                  <a:moveTo>
                    <a:pt x="179831" y="195071"/>
                  </a:moveTo>
                  <a:lnTo>
                    <a:pt x="35051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7935635" y="4166646"/>
            <a:ext cx="1505585" cy="1240790"/>
            <a:chOff x="7935635" y="4166646"/>
            <a:chExt cx="1505585" cy="1240790"/>
          </a:xfrm>
        </p:grpSpPr>
        <p:sp>
          <p:nvSpPr>
            <p:cNvPr id="16" name="object 16"/>
            <p:cNvSpPr/>
            <p:nvPr/>
          </p:nvSpPr>
          <p:spPr>
            <a:xfrm>
              <a:off x="7944490" y="4759451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70">
                  <a:moveTo>
                    <a:pt x="0" y="0"/>
                  </a:moveTo>
                  <a:lnTo>
                    <a:pt x="0" y="318515"/>
                  </a:lnTo>
                </a:path>
                <a:path w="45720" h="318770">
                  <a:moveTo>
                    <a:pt x="45719" y="27431"/>
                  </a:moveTo>
                  <a:lnTo>
                    <a:pt x="45719" y="292607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44490" y="5052059"/>
              <a:ext cx="551815" cy="186055"/>
            </a:xfrm>
            <a:custGeom>
              <a:avLst/>
              <a:gdLst/>
              <a:ahLst/>
              <a:cxnLst/>
              <a:rect l="l" t="t" r="r" b="b"/>
              <a:pathLst>
                <a:path w="551815" h="186054">
                  <a:moveTo>
                    <a:pt x="0" y="25907"/>
                  </a:moveTo>
                  <a:lnTo>
                    <a:pt x="275843" y="185927"/>
                  </a:lnTo>
                  <a:lnTo>
                    <a:pt x="551687" y="25907"/>
                  </a:lnTo>
                </a:path>
                <a:path w="551815" h="186054">
                  <a:moveTo>
                    <a:pt x="275843" y="135635"/>
                  </a:moveTo>
                  <a:lnTo>
                    <a:pt x="50596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496178" y="4759451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944490" y="4599431"/>
              <a:ext cx="1064260" cy="800100"/>
            </a:xfrm>
            <a:custGeom>
              <a:avLst/>
              <a:gdLst/>
              <a:ahLst/>
              <a:cxnLst/>
              <a:rect l="l" t="t" r="r" b="b"/>
              <a:pathLst>
                <a:path w="1064259" h="800100">
                  <a:moveTo>
                    <a:pt x="551687" y="160019"/>
                  </a:moveTo>
                  <a:lnTo>
                    <a:pt x="275843" y="0"/>
                  </a:lnTo>
                </a:path>
                <a:path w="1064259" h="800100">
                  <a:moveTo>
                    <a:pt x="505967" y="187451"/>
                  </a:moveTo>
                  <a:lnTo>
                    <a:pt x="275843" y="53339"/>
                  </a:lnTo>
                </a:path>
                <a:path w="1064259" h="800100">
                  <a:moveTo>
                    <a:pt x="0" y="160019"/>
                  </a:moveTo>
                  <a:lnTo>
                    <a:pt x="275843" y="0"/>
                  </a:lnTo>
                </a:path>
                <a:path w="1064259" h="800100">
                  <a:moveTo>
                    <a:pt x="551687" y="478535"/>
                  </a:moveTo>
                  <a:lnTo>
                    <a:pt x="780287" y="551687"/>
                  </a:lnTo>
                </a:path>
                <a:path w="1064259" h="800100">
                  <a:moveTo>
                    <a:pt x="908303" y="504443"/>
                  </a:moveTo>
                  <a:lnTo>
                    <a:pt x="1042415" y="318515"/>
                  </a:lnTo>
                  <a:lnTo>
                    <a:pt x="854963" y="60959"/>
                  </a:lnTo>
                </a:path>
                <a:path w="1064259" h="800100">
                  <a:moveTo>
                    <a:pt x="1063751" y="271271"/>
                  </a:moveTo>
                  <a:lnTo>
                    <a:pt x="908303" y="54863"/>
                  </a:lnTo>
                </a:path>
                <a:path w="1064259" h="800100">
                  <a:moveTo>
                    <a:pt x="551687" y="160019"/>
                  </a:moveTo>
                  <a:lnTo>
                    <a:pt x="854963" y="60959"/>
                  </a:lnTo>
                </a:path>
                <a:path w="1064259" h="800100">
                  <a:moveTo>
                    <a:pt x="880871" y="665987"/>
                  </a:moveTo>
                  <a:lnTo>
                    <a:pt x="918971" y="80009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986906" y="4885943"/>
              <a:ext cx="317500" cy="32384"/>
            </a:xfrm>
            <a:custGeom>
              <a:avLst/>
              <a:gdLst/>
              <a:ahLst/>
              <a:cxnLst/>
              <a:rect l="l" t="t" r="r" b="b"/>
              <a:pathLst>
                <a:path w="317500" h="32385">
                  <a:moveTo>
                    <a:pt x="-8854" y="16001"/>
                  </a:moveTo>
                  <a:lnTo>
                    <a:pt x="325846" y="16001"/>
                  </a:lnTo>
                </a:path>
              </a:pathLst>
            </a:custGeom>
            <a:ln w="497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245986" y="4338827"/>
              <a:ext cx="187960" cy="547370"/>
            </a:xfrm>
            <a:custGeom>
              <a:avLst/>
              <a:gdLst/>
              <a:ahLst/>
              <a:cxnLst/>
              <a:rect l="l" t="t" r="r" b="b"/>
              <a:pathLst>
                <a:path w="187959" h="547370">
                  <a:moveTo>
                    <a:pt x="57911" y="547115"/>
                  </a:moveTo>
                  <a:lnTo>
                    <a:pt x="187451" y="256031"/>
                  </a:lnTo>
                  <a:lnTo>
                    <a:pt x="0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928994" y="4338827"/>
              <a:ext cx="317500" cy="35560"/>
            </a:xfrm>
            <a:custGeom>
              <a:avLst/>
              <a:gdLst/>
              <a:ahLst/>
              <a:cxnLst/>
              <a:rect l="l" t="t" r="r" b="b"/>
              <a:pathLst>
                <a:path w="317500" h="35560">
                  <a:moveTo>
                    <a:pt x="316991" y="0"/>
                  </a:moveTo>
                  <a:lnTo>
                    <a:pt x="0" y="3505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75070" y="4174235"/>
              <a:ext cx="180340" cy="486409"/>
            </a:xfrm>
            <a:custGeom>
              <a:avLst/>
              <a:gdLst/>
              <a:ahLst/>
              <a:cxnLst/>
              <a:rect l="l" t="t" r="r" b="b"/>
              <a:pathLst>
                <a:path w="180340" h="486410">
                  <a:moveTo>
                    <a:pt x="24383" y="486155"/>
                  </a:moveTo>
                  <a:lnTo>
                    <a:pt x="153923" y="199643"/>
                  </a:lnTo>
                </a:path>
                <a:path w="180340" h="486410">
                  <a:moveTo>
                    <a:pt x="144779" y="222503"/>
                  </a:moveTo>
                  <a:lnTo>
                    <a:pt x="0" y="27431"/>
                  </a:lnTo>
                </a:path>
                <a:path w="180340" h="486410">
                  <a:moveTo>
                    <a:pt x="179831" y="196595"/>
                  </a:moveTo>
                  <a:lnTo>
                    <a:pt x="35051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4599599" y="3872514"/>
            <a:ext cx="1505585" cy="1542415"/>
            <a:chOff x="4599599" y="3872514"/>
            <a:chExt cx="1505585" cy="1542415"/>
          </a:xfrm>
        </p:grpSpPr>
        <p:sp>
          <p:nvSpPr>
            <p:cNvPr id="25" name="object 25"/>
            <p:cNvSpPr/>
            <p:nvPr/>
          </p:nvSpPr>
          <p:spPr>
            <a:xfrm>
              <a:off x="4608453" y="4767071"/>
              <a:ext cx="44450" cy="318770"/>
            </a:xfrm>
            <a:custGeom>
              <a:avLst/>
              <a:gdLst/>
              <a:ahLst/>
              <a:cxnLst/>
              <a:rect l="l" t="t" r="r" b="b"/>
              <a:pathLst>
                <a:path w="44450" h="318770">
                  <a:moveTo>
                    <a:pt x="0" y="0"/>
                  </a:moveTo>
                  <a:lnTo>
                    <a:pt x="0" y="318515"/>
                  </a:lnTo>
                </a:path>
                <a:path w="44450" h="318770">
                  <a:moveTo>
                    <a:pt x="44195" y="24383"/>
                  </a:moveTo>
                  <a:lnTo>
                    <a:pt x="44195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08453" y="5058155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4" h="187960">
                  <a:moveTo>
                    <a:pt x="0" y="27431"/>
                  </a:moveTo>
                  <a:lnTo>
                    <a:pt x="275843" y="187451"/>
                  </a:lnTo>
                  <a:lnTo>
                    <a:pt x="551687" y="27431"/>
                  </a:lnTo>
                </a:path>
                <a:path w="551814" h="187960">
                  <a:moveTo>
                    <a:pt x="275843" y="134111"/>
                  </a:moveTo>
                  <a:lnTo>
                    <a:pt x="50596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160141" y="4767071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08453" y="4607051"/>
              <a:ext cx="1042669" cy="800100"/>
            </a:xfrm>
            <a:custGeom>
              <a:avLst/>
              <a:gdLst/>
              <a:ahLst/>
              <a:cxnLst/>
              <a:rect l="l" t="t" r="r" b="b"/>
              <a:pathLst>
                <a:path w="1042670" h="800100">
                  <a:moveTo>
                    <a:pt x="551687" y="160019"/>
                  </a:moveTo>
                  <a:lnTo>
                    <a:pt x="275843" y="0"/>
                  </a:lnTo>
                </a:path>
                <a:path w="1042670" h="800100">
                  <a:moveTo>
                    <a:pt x="505967" y="184403"/>
                  </a:moveTo>
                  <a:lnTo>
                    <a:pt x="275843" y="53339"/>
                  </a:lnTo>
                </a:path>
                <a:path w="1042670" h="800100">
                  <a:moveTo>
                    <a:pt x="0" y="160019"/>
                  </a:moveTo>
                  <a:lnTo>
                    <a:pt x="275843" y="0"/>
                  </a:lnTo>
                </a:path>
                <a:path w="1042670" h="800100">
                  <a:moveTo>
                    <a:pt x="551687" y="478535"/>
                  </a:moveTo>
                  <a:lnTo>
                    <a:pt x="777239" y="551687"/>
                  </a:lnTo>
                </a:path>
                <a:path w="1042670" h="800100">
                  <a:moveTo>
                    <a:pt x="908303" y="501395"/>
                  </a:moveTo>
                  <a:lnTo>
                    <a:pt x="1042415" y="318515"/>
                  </a:lnTo>
                  <a:lnTo>
                    <a:pt x="854963" y="60959"/>
                  </a:lnTo>
                </a:path>
                <a:path w="1042670" h="800100">
                  <a:moveTo>
                    <a:pt x="984503" y="318515"/>
                  </a:moveTo>
                  <a:lnTo>
                    <a:pt x="838199" y="114299"/>
                  </a:lnTo>
                </a:path>
                <a:path w="1042670" h="800100">
                  <a:moveTo>
                    <a:pt x="551687" y="160019"/>
                  </a:moveTo>
                  <a:lnTo>
                    <a:pt x="854963" y="60959"/>
                  </a:lnTo>
                </a:path>
                <a:path w="1042670" h="800100">
                  <a:moveTo>
                    <a:pt x="880871" y="665987"/>
                  </a:moveTo>
                  <a:lnTo>
                    <a:pt x="918971" y="80009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650869" y="4890515"/>
              <a:ext cx="317500" cy="35560"/>
            </a:xfrm>
            <a:custGeom>
              <a:avLst/>
              <a:gdLst/>
              <a:ahLst/>
              <a:cxnLst/>
              <a:rect l="l" t="t" r="r" b="b"/>
              <a:pathLst>
                <a:path w="317500" h="35560">
                  <a:moveTo>
                    <a:pt x="0" y="35051"/>
                  </a:moveTo>
                  <a:lnTo>
                    <a:pt x="316991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09949" y="4346447"/>
              <a:ext cx="187960" cy="544195"/>
            </a:xfrm>
            <a:custGeom>
              <a:avLst/>
              <a:gdLst/>
              <a:ahLst/>
              <a:cxnLst/>
              <a:rect l="l" t="t" r="r" b="b"/>
              <a:pathLst>
                <a:path w="187960" h="544195">
                  <a:moveTo>
                    <a:pt x="57911" y="544067"/>
                  </a:moveTo>
                  <a:lnTo>
                    <a:pt x="187451" y="252983"/>
                  </a:lnTo>
                  <a:lnTo>
                    <a:pt x="0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92957" y="4346447"/>
              <a:ext cx="317500" cy="32384"/>
            </a:xfrm>
            <a:custGeom>
              <a:avLst/>
              <a:gdLst/>
              <a:ahLst/>
              <a:cxnLst/>
              <a:rect l="l" t="t" r="r" b="b"/>
              <a:pathLst>
                <a:path w="317500" h="32385">
                  <a:moveTo>
                    <a:pt x="-8854" y="16001"/>
                  </a:moveTo>
                  <a:lnTo>
                    <a:pt x="325846" y="16001"/>
                  </a:lnTo>
                </a:path>
              </a:pathLst>
            </a:custGeom>
            <a:ln w="497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985" y="3880103"/>
              <a:ext cx="597535" cy="788035"/>
            </a:xfrm>
            <a:custGeom>
              <a:avLst/>
              <a:gdLst/>
              <a:ahLst/>
              <a:cxnLst/>
              <a:rect l="l" t="t" r="r" b="b"/>
              <a:pathLst>
                <a:path w="597535" h="788035">
                  <a:moveTo>
                    <a:pt x="27431" y="787907"/>
                  </a:moveTo>
                  <a:lnTo>
                    <a:pt x="156971" y="498347"/>
                  </a:lnTo>
                </a:path>
                <a:path w="597535" h="788035">
                  <a:moveTo>
                    <a:pt x="146303" y="521207"/>
                  </a:moveTo>
                  <a:lnTo>
                    <a:pt x="0" y="326135"/>
                  </a:lnTo>
                </a:path>
                <a:path w="597535" h="788035">
                  <a:moveTo>
                    <a:pt x="182879" y="496823"/>
                  </a:moveTo>
                  <a:lnTo>
                    <a:pt x="38099" y="301751"/>
                  </a:lnTo>
                </a:path>
                <a:path w="597535" h="788035">
                  <a:moveTo>
                    <a:pt x="473963" y="466343"/>
                  </a:moveTo>
                  <a:lnTo>
                    <a:pt x="597407" y="176783"/>
                  </a:lnTo>
                  <a:lnTo>
                    <a:pt x="466343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5765200" y="3555522"/>
            <a:ext cx="164531" cy="164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93769" y="3563111"/>
            <a:ext cx="149860" cy="149860"/>
          </a:xfrm>
          <a:custGeom>
            <a:avLst/>
            <a:gdLst/>
            <a:ahLst/>
            <a:cxnLst/>
            <a:rect l="l" t="t" r="r" b="b"/>
            <a:pathLst>
              <a:path w="149860" h="149860">
                <a:moveTo>
                  <a:pt x="149351" y="74675"/>
                </a:moveTo>
                <a:lnTo>
                  <a:pt x="143470" y="45648"/>
                </a:lnTo>
                <a:lnTo>
                  <a:pt x="127444" y="21907"/>
                </a:lnTo>
                <a:lnTo>
                  <a:pt x="103703" y="5881"/>
                </a:lnTo>
                <a:lnTo>
                  <a:pt x="74675" y="0"/>
                </a:lnTo>
                <a:lnTo>
                  <a:pt x="45648" y="5881"/>
                </a:lnTo>
                <a:lnTo>
                  <a:pt x="21907" y="21907"/>
                </a:lnTo>
                <a:lnTo>
                  <a:pt x="5881" y="45648"/>
                </a:lnTo>
                <a:lnTo>
                  <a:pt x="0" y="74675"/>
                </a:lnTo>
                <a:lnTo>
                  <a:pt x="5881" y="103703"/>
                </a:lnTo>
                <a:lnTo>
                  <a:pt x="21907" y="127444"/>
                </a:lnTo>
                <a:lnTo>
                  <a:pt x="45648" y="143470"/>
                </a:lnTo>
                <a:lnTo>
                  <a:pt x="74675" y="149351"/>
                </a:lnTo>
                <a:lnTo>
                  <a:pt x="103703" y="143470"/>
                </a:lnTo>
                <a:lnTo>
                  <a:pt x="127444" y="127444"/>
                </a:lnTo>
                <a:lnTo>
                  <a:pt x="143470" y="103703"/>
                </a:lnTo>
                <a:lnTo>
                  <a:pt x="149351" y="74675"/>
                </a:lnTo>
                <a:close/>
              </a:path>
              <a:path w="149860" h="149860">
                <a:moveTo>
                  <a:pt x="39623" y="76199"/>
                </a:moveTo>
                <a:lnTo>
                  <a:pt x="111251" y="76199"/>
                </a:lnTo>
              </a:path>
            </a:pathLst>
          </a:custGeom>
          <a:ln w="15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1277282" y="3875562"/>
            <a:ext cx="1508760" cy="1539240"/>
            <a:chOff x="1277282" y="3875562"/>
            <a:chExt cx="1508760" cy="1539240"/>
          </a:xfrm>
        </p:grpSpPr>
        <p:sp>
          <p:nvSpPr>
            <p:cNvPr id="36" name="object 36"/>
            <p:cNvSpPr/>
            <p:nvPr/>
          </p:nvSpPr>
          <p:spPr>
            <a:xfrm>
              <a:off x="1286137" y="4767071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19" h="318770">
                  <a:moveTo>
                    <a:pt x="0" y="0"/>
                  </a:moveTo>
                  <a:lnTo>
                    <a:pt x="0" y="318515"/>
                  </a:lnTo>
                </a:path>
                <a:path w="45719" h="318770">
                  <a:moveTo>
                    <a:pt x="45719" y="24383"/>
                  </a:moveTo>
                  <a:lnTo>
                    <a:pt x="45719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86137" y="5058155"/>
              <a:ext cx="554990" cy="187960"/>
            </a:xfrm>
            <a:custGeom>
              <a:avLst/>
              <a:gdLst/>
              <a:ahLst/>
              <a:cxnLst/>
              <a:rect l="l" t="t" r="r" b="b"/>
              <a:pathLst>
                <a:path w="554989" h="187960">
                  <a:moveTo>
                    <a:pt x="0" y="27431"/>
                  </a:moveTo>
                  <a:lnTo>
                    <a:pt x="278888" y="187451"/>
                  </a:lnTo>
                  <a:lnTo>
                    <a:pt x="554732" y="27431"/>
                  </a:lnTo>
                </a:path>
                <a:path w="554989" h="187960">
                  <a:moveTo>
                    <a:pt x="278888" y="134111"/>
                  </a:moveTo>
                  <a:lnTo>
                    <a:pt x="510536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40870" y="4767071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86137" y="4607051"/>
              <a:ext cx="1047115" cy="800100"/>
            </a:xfrm>
            <a:custGeom>
              <a:avLst/>
              <a:gdLst/>
              <a:ahLst/>
              <a:cxnLst/>
              <a:rect l="l" t="t" r="r" b="b"/>
              <a:pathLst>
                <a:path w="1047114" h="800100">
                  <a:moveTo>
                    <a:pt x="554732" y="160019"/>
                  </a:moveTo>
                  <a:lnTo>
                    <a:pt x="278888" y="0"/>
                  </a:lnTo>
                </a:path>
                <a:path w="1047114" h="800100">
                  <a:moveTo>
                    <a:pt x="510536" y="184403"/>
                  </a:moveTo>
                  <a:lnTo>
                    <a:pt x="278888" y="53339"/>
                  </a:lnTo>
                </a:path>
                <a:path w="1047114" h="800100">
                  <a:moveTo>
                    <a:pt x="0" y="160019"/>
                  </a:moveTo>
                  <a:lnTo>
                    <a:pt x="278888" y="0"/>
                  </a:lnTo>
                </a:path>
                <a:path w="1047114" h="800100">
                  <a:moveTo>
                    <a:pt x="554732" y="478535"/>
                  </a:moveTo>
                  <a:lnTo>
                    <a:pt x="780284" y="551687"/>
                  </a:lnTo>
                </a:path>
                <a:path w="1047114" h="800100">
                  <a:moveTo>
                    <a:pt x="912872" y="501395"/>
                  </a:moveTo>
                  <a:lnTo>
                    <a:pt x="1046984" y="318515"/>
                  </a:lnTo>
                  <a:lnTo>
                    <a:pt x="859532" y="60959"/>
                  </a:lnTo>
                </a:path>
                <a:path w="1047114" h="800100">
                  <a:moveTo>
                    <a:pt x="989072" y="318515"/>
                  </a:moveTo>
                  <a:lnTo>
                    <a:pt x="841244" y="114299"/>
                  </a:lnTo>
                </a:path>
                <a:path w="1047114" h="800100">
                  <a:moveTo>
                    <a:pt x="554732" y="160019"/>
                  </a:moveTo>
                  <a:lnTo>
                    <a:pt x="859532" y="60959"/>
                  </a:lnTo>
                </a:path>
                <a:path w="1047114" h="800100">
                  <a:moveTo>
                    <a:pt x="885440" y="665987"/>
                  </a:moveTo>
                  <a:lnTo>
                    <a:pt x="922016" y="80009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33122" y="4890515"/>
              <a:ext cx="317500" cy="35560"/>
            </a:xfrm>
            <a:custGeom>
              <a:avLst/>
              <a:gdLst/>
              <a:ahLst/>
              <a:cxnLst/>
              <a:rect l="l" t="t" r="r" b="b"/>
              <a:pathLst>
                <a:path w="317500" h="35560">
                  <a:moveTo>
                    <a:pt x="0" y="35051"/>
                  </a:moveTo>
                  <a:lnTo>
                    <a:pt x="316991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590678" y="4346447"/>
              <a:ext cx="187960" cy="544195"/>
            </a:xfrm>
            <a:custGeom>
              <a:avLst/>
              <a:gdLst/>
              <a:ahLst/>
              <a:cxnLst/>
              <a:rect l="l" t="t" r="r" b="b"/>
              <a:pathLst>
                <a:path w="187960" h="544195">
                  <a:moveTo>
                    <a:pt x="59435" y="544067"/>
                  </a:moveTo>
                  <a:lnTo>
                    <a:pt x="187451" y="252983"/>
                  </a:lnTo>
                  <a:lnTo>
                    <a:pt x="0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75210" y="4346447"/>
              <a:ext cx="315595" cy="32384"/>
            </a:xfrm>
            <a:custGeom>
              <a:avLst/>
              <a:gdLst/>
              <a:ahLst/>
              <a:cxnLst/>
              <a:rect l="l" t="t" r="r" b="b"/>
              <a:pathLst>
                <a:path w="315594" h="32385">
                  <a:moveTo>
                    <a:pt x="-8854" y="16001"/>
                  </a:moveTo>
                  <a:lnTo>
                    <a:pt x="324322" y="16001"/>
                  </a:lnTo>
                </a:path>
              </a:pathLst>
            </a:custGeom>
            <a:ln w="497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118238" y="3883151"/>
              <a:ext cx="597535" cy="784860"/>
            </a:xfrm>
            <a:custGeom>
              <a:avLst/>
              <a:gdLst/>
              <a:ahLst/>
              <a:cxnLst/>
              <a:rect l="l" t="t" r="r" b="b"/>
              <a:pathLst>
                <a:path w="597535" h="784860">
                  <a:moveTo>
                    <a:pt x="27431" y="784859"/>
                  </a:moveTo>
                  <a:lnTo>
                    <a:pt x="156971" y="495299"/>
                  </a:lnTo>
                </a:path>
                <a:path w="597535" h="784860">
                  <a:moveTo>
                    <a:pt x="146303" y="518159"/>
                  </a:moveTo>
                  <a:lnTo>
                    <a:pt x="0" y="323087"/>
                  </a:lnTo>
                </a:path>
                <a:path w="597535" h="784860">
                  <a:moveTo>
                    <a:pt x="181355" y="493775"/>
                  </a:moveTo>
                  <a:lnTo>
                    <a:pt x="38099" y="298703"/>
                  </a:lnTo>
                </a:path>
                <a:path w="597535" h="784860">
                  <a:moveTo>
                    <a:pt x="472439" y="463295"/>
                  </a:moveTo>
                  <a:lnTo>
                    <a:pt x="597407" y="173735"/>
                  </a:lnTo>
                  <a:lnTo>
                    <a:pt x="46481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2130460" y="3337590"/>
            <a:ext cx="754380" cy="471170"/>
            <a:chOff x="2130460" y="3337590"/>
            <a:chExt cx="754380" cy="471170"/>
          </a:xfrm>
        </p:grpSpPr>
        <p:sp>
          <p:nvSpPr>
            <p:cNvPr id="45" name="object 45"/>
            <p:cNvSpPr/>
            <p:nvPr/>
          </p:nvSpPr>
          <p:spPr>
            <a:xfrm>
              <a:off x="2138049" y="3345179"/>
              <a:ext cx="512445" cy="431800"/>
            </a:xfrm>
            <a:custGeom>
              <a:avLst/>
              <a:gdLst/>
              <a:ahLst/>
              <a:cxnLst/>
              <a:rect l="l" t="t" r="r" b="b"/>
              <a:pathLst>
                <a:path w="512444" h="431800">
                  <a:moveTo>
                    <a:pt x="420623" y="379475"/>
                  </a:moveTo>
                  <a:lnTo>
                    <a:pt x="512063" y="164591"/>
                  </a:lnTo>
                  <a:lnTo>
                    <a:pt x="347471" y="18287"/>
                  </a:lnTo>
                </a:path>
                <a:path w="512444" h="431800">
                  <a:moveTo>
                    <a:pt x="455675" y="176783"/>
                  </a:moveTo>
                  <a:lnTo>
                    <a:pt x="316991" y="53339"/>
                  </a:lnTo>
                </a:path>
                <a:path w="512444" h="431800">
                  <a:moveTo>
                    <a:pt x="198119" y="0"/>
                  </a:moveTo>
                  <a:lnTo>
                    <a:pt x="0" y="117347"/>
                  </a:lnTo>
                  <a:lnTo>
                    <a:pt x="68579" y="431291"/>
                  </a:lnTo>
                </a:path>
                <a:path w="512444" h="431800">
                  <a:moveTo>
                    <a:pt x="50291" y="140207"/>
                  </a:moveTo>
                  <a:lnTo>
                    <a:pt x="106679" y="387095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206629" y="3776471"/>
              <a:ext cx="248920" cy="22860"/>
            </a:xfrm>
            <a:custGeom>
              <a:avLst/>
              <a:gdLst/>
              <a:ahLst/>
              <a:cxnLst/>
              <a:rect l="l" t="t" r="r" b="b"/>
              <a:pathLst>
                <a:path w="248919" h="22860">
                  <a:moveTo>
                    <a:pt x="-8854" y="11429"/>
                  </a:moveTo>
                  <a:lnTo>
                    <a:pt x="257266" y="11429"/>
                  </a:lnTo>
                </a:path>
              </a:pathLst>
            </a:custGeom>
            <a:ln w="405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650113" y="3456431"/>
              <a:ext cx="227329" cy="53340"/>
            </a:xfrm>
            <a:custGeom>
              <a:avLst/>
              <a:gdLst/>
              <a:ahLst/>
              <a:cxnLst/>
              <a:rect l="l" t="t" r="r" b="b"/>
              <a:pathLst>
                <a:path w="227330" h="53339">
                  <a:moveTo>
                    <a:pt x="0" y="53339"/>
                  </a:moveTo>
                  <a:lnTo>
                    <a:pt x="227075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1277282" y="2170206"/>
            <a:ext cx="769620" cy="654050"/>
            <a:chOff x="1277282" y="2170206"/>
            <a:chExt cx="769620" cy="654050"/>
          </a:xfrm>
        </p:grpSpPr>
        <p:sp>
          <p:nvSpPr>
            <p:cNvPr id="49" name="object 49"/>
            <p:cNvSpPr/>
            <p:nvPr/>
          </p:nvSpPr>
          <p:spPr>
            <a:xfrm>
              <a:off x="1286137" y="2337815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19" h="318769">
                  <a:moveTo>
                    <a:pt x="0" y="0"/>
                  </a:moveTo>
                  <a:lnTo>
                    <a:pt x="0" y="318515"/>
                  </a:lnTo>
                </a:path>
                <a:path w="45719" h="318769">
                  <a:moveTo>
                    <a:pt x="45719" y="24383"/>
                  </a:moveTo>
                  <a:lnTo>
                    <a:pt x="45719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286137" y="2628900"/>
              <a:ext cx="554990" cy="187960"/>
            </a:xfrm>
            <a:custGeom>
              <a:avLst/>
              <a:gdLst/>
              <a:ahLst/>
              <a:cxnLst/>
              <a:rect l="l" t="t" r="r" b="b"/>
              <a:pathLst>
                <a:path w="554989" h="187960">
                  <a:moveTo>
                    <a:pt x="0" y="27431"/>
                  </a:moveTo>
                  <a:lnTo>
                    <a:pt x="278888" y="187451"/>
                  </a:lnTo>
                  <a:lnTo>
                    <a:pt x="554732" y="27431"/>
                  </a:lnTo>
                </a:path>
                <a:path w="554989" h="187960">
                  <a:moveTo>
                    <a:pt x="278888" y="134111"/>
                  </a:moveTo>
                  <a:lnTo>
                    <a:pt x="510536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840870" y="2337815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69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86137" y="2177796"/>
              <a:ext cx="753110" cy="593090"/>
            </a:xfrm>
            <a:custGeom>
              <a:avLst/>
              <a:gdLst/>
              <a:ahLst/>
              <a:cxnLst/>
              <a:rect l="l" t="t" r="r" b="b"/>
              <a:pathLst>
                <a:path w="753110" h="593089">
                  <a:moveTo>
                    <a:pt x="554732" y="160019"/>
                  </a:moveTo>
                  <a:lnTo>
                    <a:pt x="278888" y="0"/>
                  </a:lnTo>
                </a:path>
                <a:path w="753110" h="593089">
                  <a:moveTo>
                    <a:pt x="510536" y="184403"/>
                  </a:moveTo>
                  <a:lnTo>
                    <a:pt x="278888" y="50291"/>
                  </a:lnTo>
                </a:path>
                <a:path w="753110" h="593089">
                  <a:moveTo>
                    <a:pt x="0" y="160019"/>
                  </a:moveTo>
                  <a:lnTo>
                    <a:pt x="278888" y="0"/>
                  </a:lnTo>
                </a:path>
                <a:path w="753110" h="593089">
                  <a:moveTo>
                    <a:pt x="554732" y="478535"/>
                  </a:moveTo>
                  <a:lnTo>
                    <a:pt x="752852" y="592835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3145444" y="1775490"/>
            <a:ext cx="1001394" cy="650875"/>
            <a:chOff x="3145444" y="1775490"/>
            <a:chExt cx="1001394" cy="650875"/>
          </a:xfrm>
        </p:grpSpPr>
        <p:sp>
          <p:nvSpPr>
            <p:cNvPr id="54" name="object 54"/>
            <p:cNvSpPr/>
            <p:nvPr/>
          </p:nvSpPr>
          <p:spPr>
            <a:xfrm>
              <a:off x="3369441" y="1783079"/>
              <a:ext cx="551815" cy="158750"/>
            </a:xfrm>
            <a:custGeom>
              <a:avLst/>
              <a:gdLst/>
              <a:ahLst/>
              <a:cxnLst/>
              <a:rect l="l" t="t" r="r" b="b"/>
              <a:pathLst>
                <a:path w="551814" h="158750">
                  <a:moveTo>
                    <a:pt x="551687" y="158495"/>
                  </a:moveTo>
                  <a:lnTo>
                    <a:pt x="275843" y="0"/>
                  </a:lnTo>
                  <a:lnTo>
                    <a:pt x="0" y="158495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369441" y="1941575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0"/>
                  </a:moveTo>
                  <a:lnTo>
                    <a:pt x="0" y="31699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69441" y="2258567"/>
              <a:ext cx="551815" cy="160020"/>
            </a:xfrm>
            <a:custGeom>
              <a:avLst/>
              <a:gdLst/>
              <a:ahLst/>
              <a:cxnLst/>
              <a:rect l="l" t="t" r="r" b="b"/>
              <a:pathLst>
                <a:path w="551814" h="160019">
                  <a:moveTo>
                    <a:pt x="0" y="0"/>
                  </a:moveTo>
                  <a:lnTo>
                    <a:pt x="275843" y="160019"/>
                  </a:lnTo>
                  <a:lnTo>
                    <a:pt x="55168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921129" y="1941575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0"/>
                  </a:moveTo>
                  <a:lnTo>
                    <a:pt x="0" y="31699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153033" y="1802891"/>
              <a:ext cx="986155" cy="165100"/>
            </a:xfrm>
            <a:custGeom>
              <a:avLst/>
              <a:gdLst/>
              <a:ahLst/>
              <a:cxnLst/>
              <a:rect l="l" t="t" r="r" b="b"/>
              <a:pathLst>
                <a:path w="986154" h="165100">
                  <a:moveTo>
                    <a:pt x="745235" y="126491"/>
                  </a:moveTo>
                  <a:lnTo>
                    <a:pt x="963167" y="0"/>
                  </a:lnTo>
                </a:path>
                <a:path w="986154" h="165100">
                  <a:moveTo>
                    <a:pt x="768095" y="164591"/>
                  </a:moveTo>
                  <a:lnTo>
                    <a:pt x="986027" y="38099"/>
                  </a:lnTo>
                </a:path>
                <a:path w="986154" h="165100">
                  <a:moveTo>
                    <a:pt x="216407" y="164591"/>
                  </a:moveTo>
                  <a:lnTo>
                    <a:pt x="0" y="39623"/>
                  </a:lnTo>
                </a:path>
                <a:path w="986154" h="165100">
                  <a:moveTo>
                    <a:pt x="239267" y="126491"/>
                  </a:moveTo>
                  <a:lnTo>
                    <a:pt x="2285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4599599" y="2170206"/>
            <a:ext cx="770890" cy="654050"/>
            <a:chOff x="4599599" y="2170206"/>
            <a:chExt cx="770890" cy="654050"/>
          </a:xfrm>
        </p:grpSpPr>
        <p:sp>
          <p:nvSpPr>
            <p:cNvPr id="60" name="object 60"/>
            <p:cNvSpPr/>
            <p:nvPr/>
          </p:nvSpPr>
          <p:spPr>
            <a:xfrm>
              <a:off x="4608453" y="2337815"/>
              <a:ext cx="44450" cy="318770"/>
            </a:xfrm>
            <a:custGeom>
              <a:avLst/>
              <a:gdLst/>
              <a:ahLst/>
              <a:cxnLst/>
              <a:rect l="l" t="t" r="r" b="b"/>
              <a:pathLst>
                <a:path w="44450" h="318769">
                  <a:moveTo>
                    <a:pt x="0" y="0"/>
                  </a:moveTo>
                  <a:lnTo>
                    <a:pt x="0" y="318515"/>
                  </a:lnTo>
                </a:path>
                <a:path w="44450" h="318769">
                  <a:moveTo>
                    <a:pt x="44195" y="24383"/>
                  </a:moveTo>
                  <a:lnTo>
                    <a:pt x="44195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608453" y="2628900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4" h="187960">
                  <a:moveTo>
                    <a:pt x="0" y="27431"/>
                  </a:moveTo>
                  <a:lnTo>
                    <a:pt x="277367" y="187451"/>
                  </a:lnTo>
                  <a:lnTo>
                    <a:pt x="551687" y="27431"/>
                  </a:lnTo>
                </a:path>
                <a:path w="551814" h="187960">
                  <a:moveTo>
                    <a:pt x="277367" y="134111"/>
                  </a:moveTo>
                  <a:lnTo>
                    <a:pt x="50596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160141" y="2337815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69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608453" y="2177796"/>
              <a:ext cx="754380" cy="594360"/>
            </a:xfrm>
            <a:custGeom>
              <a:avLst/>
              <a:gdLst/>
              <a:ahLst/>
              <a:cxnLst/>
              <a:rect l="l" t="t" r="r" b="b"/>
              <a:pathLst>
                <a:path w="754379" h="594360">
                  <a:moveTo>
                    <a:pt x="551687" y="160019"/>
                  </a:moveTo>
                  <a:lnTo>
                    <a:pt x="277367" y="0"/>
                  </a:lnTo>
                </a:path>
                <a:path w="754379" h="594360">
                  <a:moveTo>
                    <a:pt x="505967" y="184403"/>
                  </a:moveTo>
                  <a:lnTo>
                    <a:pt x="277367" y="50291"/>
                  </a:lnTo>
                </a:path>
                <a:path w="754379" h="594360">
                  <a:moveTo>
                    <a:pt x="0" y="160019"/>
                  </a:moveTo>
                  <a:lnTo>
                    <a:pt x="277367" y="0"/>
                  </a:lnTo>
                </a:path>
                <a:path w="754379" h="594360">
                  <a:moveTo>
                    <a:pt x="551687" y="478535"/>
                  </a:moveTo>
                  <a:lnTo>
                    <a:pt x="754379" y="59435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5515233" y="2702051"/>
            <a:ext cx="120650" cy="68580"/>
          </a:xfrm>
          <a:custGeom>
            <a:avLst/>
            <a:gdLst/>
            <a:ahLst/>
            <a:cxnLst/>
            <a:rect l="l" t="t" r="r" b="b"/>
            <a:pathLst>
              <a:path w="120650" h="68580">
                <a:moveTo>
                  <a:pt x="0" y="68579"/>
                </a:moveTo>
                <a:lnTo>
                  <a:pt x="120395" y="0"/>
                </a:lnTo>
              </a:path>
            </a:pathLst>
          </a:custGeom>
          <a:ln w="15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5" name="object 65"/>
          <p:cNvGrpSpPr/>
          <p:nvPr/>
        </p:nvGrpSpPr>
        <p:grpSpPr>
          <a:xfrm>
            <a:off x="5213512" y="1696242"/>
            <a:ext cx="786130" cy="883919"/>
            <a:chOff x="5213512" y="1696242"/>
            <a:chExt cx="786130" cy="883919"/>
          </a:xfrm>
        </p:grpSpPr>
        <p:sp>
          <p:nvSpPr>
            <p:cNvPr id="66" name="object 66"/>
            <p:cNvSpPr/>
            <p:nvPr/>
          </p:nvSpPr>
          <p:spPr>
            <a:xfrm>
              <a:off x="5714877" y="2337815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69">
                  <a:moveTo>
                    <a:pt x="0" y="2423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439033" y="2150363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4" h="187960">
                  <a:moveTo>
                    <a:pt x="275843" y="187451"/>
                  </a:moveTo>
                  <a:lnTo>
                    <a:pt x="0" y="27431"/>
                  </a:lnTo>
                </a:path>
                <a:path w="551814" h="187960">
                  <a:moveTo>
                    <a:pt x="275843" y="134111"/>
                  </a:moveTo>
                  <a:lnTo>
                    <a:pt x="45719" y="0"/>
                  </a:lnTo>
                </a:path>
                <a:path w="551814" h="187960">
                  <a:moveTo>
                    <a:pt x="275843" y="187451"/>
                  </a:moveTo>
                  <a:lnTo>
                    <a:pt x="551687" y="27431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90721" y="1860803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91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439033" y="1703831"/>
              <a:ext cx="551815" cy="157480"/>
            </a:xfrm>
            <a:custGeom>
              <a:avLst/>
              <a:gdLst/>
              <a:ahLst/>
              <a:cxnLst/>
              <a:rect l="l" t="t" r="r" b="b"/>
              <a:pathLst>
                <a:path w="551814" h="157480">
                  <a:moveTo>
                    <a:pt x="551687" y="156971"/>
                  </a:moveTo>
                  <a:lnTo>
                    <a:pt x="275843" y="0"/>
                  </a:lnTo>
                  <a:lnTo>
                    <a:pt x="0" y="156971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439033" y="1860803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91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221101" y="1723643"/>
              <a:ext cx="241300" cy="163195"/>
            </a:xfrm>
            <a:custGeom>
              <a:avLst/>
              <a:gdLst/>
              <a:ahLst/>
              <a:cxnLst/>
              <a:rect l="l" t="t" r="r" b="b"/>
              <a:pathLst>
                <a:path w="241300" h="163194">
                  <a:moveTo>
                    <a:pt x="217931" y="163067"/>
                  </a:moveTo>
                  <a:lnTo>
                    <a:pt x="0" y="41147"/>
                  </a:lnTo>
                </a:path>
                <a:path w="241300" h="163194">
                  <a:moveTo>
                    <a:pt x="240791" y="124967"/>
                  </a:moveTo>
                  <a:lnTo>
                    <a:pt x="2285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3003681" y="2449067"/>
            <a:ext cx="1379220" cy="93345"/>
            <a:chOff x="3003681" y="2449067"/>
            <a:chExt cx="1379220" cy="93345"/>
          </a:xfrm>
        </p:grpSpPr>
        <p:sp>
          <p:nvSpPr>
            <p:cNvPr id="73" name="object 73"/>
            <p:cNvSpPr/>
            <p:nvPr/>
          </p:nvSpPr>
          <p:spPr>
            <a:xfrm>
              <a:off x="4200021" y="2449067"/>
              <a:ext cx="182880" cy="93345"/>
            </a:xfrm>
            <a:custGeom>
              <a:avLst/>
              <a:gdLst/>
              <a:ahLst/>
              <a:cxnLst/>
              <a:rect l="l" t="t" r="r" b="b"/>
              <a:pathLst>
                <a:path w="182879" h="93344">
                  <a:moveTo>
                    <a:pt x="182879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2963"/>
                  </a:lnTo>
                  <a:lnTo>
                    <a:pt x="182879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006729" y="2496311"/>
              <a:ext cx="1213485" cy="0"/>
            </a:xfrm>
            <a:custGeom>
              <a:avLst/>
              <a:gdLst/>
              <a:ahLst/>
              <a:cxnLst/>
              <a:rect l="l" t="t" r="r" b="b"/>
              <a:pathLst>
                <a:path w="1213485">
                  <a:moveTo>
                    <a:pt x="121310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003681" y="2487167"/>
              <a:ext cx="1219200" cy="17145"/>
            </a:xfrm>
            <a:custGeom>
              <a:avLst/>
              <a:gdLst/>
              <a:ahLst/>
              <a:cxnLst/>
              <a:rect l="l" t="t" r="r" b="b"/>
              <a:pathLst>
                <a:path w="1219200" h="17144">
                  <a:moveTo>
                    <a:pt x="1219199" y="16763"/>
                  </a:moveTo>
                  <a:lnTo>
                    <a:pt x="1219199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219199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3003681" y="4863083"/>
            <a:ext cx="1379220" cy="96520"/>
            <a:chOff x="3003681" y="4863083"/>
            <a:chExt cx="1379220" cy="96520"/>
          </a:xfrm>
        </p:grpSpPr>
        <p:sp>
          <p:nvSpPr>
            <p:cNvPr id="77" name="object 77"/>
            <p:cNvSpPr/>
            <p:nvPr/>
          </p:nvSpPr>
          <p:spPr>
            <a:xfrm>
              <a:off x="3003681" y="4863083"/>
              <a:ext cx="182880" cy="96520"/>
            </a:xfrm>
            <a:custGeom>
              <a:avLst/>
              <a:gdLst/>
              <a:ahLst/>
              <a:cxnLst/>
              <a:rect l="l" t="t" r="r" b="b"/>
              <a:pathLst>
                <a:path w="182880" h="96520">
                  <a:moveTo>
                    <a:pt x="182879" y="96011"/>
                  </a:moveTo>
                  <a:lnTo>
                    <a:pt x="160019" y="47243"/>
                  </a:lnTo>
                  <a:lnTo>
                    <a:pt x="182879" y="0"/>
                  </a:lnTo>
                  <a:lnTo>
                    <a:pt x="0" y="47243"/>
                  </a:lnTo>
                  <a:lnTo>
                    <a:pt x="182879" y="960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166749" y="4910327"/>
              <a:ext cx="1213485" cy="0"/>
            </a:xfrm>
            <a:custGeom>
              <a:avLst/>
              <a:gdLst/>
              <a:ahLst/>
              <a:cxnLst/>
              <a:rect l="l" t="t" r="r" b="b"/>
              <a:pathLst>
                <a:path w="1213485">
                  <a:moveTo>
                    <a:pt x="0" y="0"/>
                  </a:moveTo>
                  <a:lnTo>
                    <a:pt x="12131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163701" y="4902707"/>
              <a:ext cx="1219200" cy="18415"/>
            </a:xfrm>
            <a:custGeom>
              <a:avLst/>
              <a:gdLst/>
              <a:ahLst/>
              <a:cxnLst/>
              <a:rect l="l" t="t" r="r" b="b"/>
              <a:pathLst>
                <a:path w="1219200" h="18414">
                  <a:moveTo>
                    <a:pt x="1219199" y="18287"/>
                  </a:moveTo>
                  <a:lnTo>
                    <a:pt x="121919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1919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80"/>
          <p:cNvGrpSpPr/>
          <p:nvPr/>
        </p:nvGrpSpPr>
        <p:grpSpPr>
          <a:xfrm>
            <a:off x="8442838" y="3127247"/>
            <a:ext cx="94615" cy="913130"/>
            <a:chOff x="8442838" y="3127247"/>
            <a:chExt cx="94615" cy="913130"/>
          </a:xfrm>
        </p:grpSpPr>
        <p:sp>
          <p:nvSpPr>
            <p:cNvPr id="81" name="object 81"/>
            <p:cNvSpPr/>
            <p:nvPr/>
          </p:nvSpPr>
          <p:spPr>
            <a:xfrm>
              <a:off x="8442838" y="3857243"/>
              <a:ext cx="94615" cy="182880"/>
            </a:xfrm>
            <a:custGeom>
              <a:avLst/>
              <a:gdLst/>
              <a:ahLst/>
              <a:cxnLst/>
              <a:rect l="l" t="t" r="r" b="b"/>
              <a:pathLst>
                <a:path w="94615" h="182879">
                  <a:moveTo>
                    <a:pt x="94487" y="0"/>
                  </a:moveTo>
                  <a:lnTo>
                    <a:pt x="48767" y="22859"/>
                  </a:lnTo>
                  <a:lnTo>
                    <a:pt x="0" y="0"/>
                  </a:lnTo>
                  <a:lnTo>
                    <a:pt x="48767" y="182879"/>
                  </a:lnTo>
                  <a:lnTo>
                    <a:pt x="944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491606" y="3130295"/>
              <a:ext cx="0" cy="746760"/>
            </a:xfrm>
            <a:custGeom>
              <a:avLst/>
              <a:gdLst/>
              <a:ahLst/>
              <a:cxnLst/>
              <a:rect l="l" t="t" r="r" b="b"/>
              <a:pathLst>
                <a:path h="746760">
                  <a:moveTo>
                    <a:pt x="0" y="74675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480938" y="3127247"/>
              <a:ext cx="18415" cy="753110"/>
            </a:xfrm>
            <a:custGeom>
              <a:avLst/>
              <a:gdLst/>
              <a:ahLst/>
              <a:cxnLst/>
              <a:rect l="l" t="t" r="r" b="b"/>
              <a:pathLst>
                <a:path w="18415" h="753110">
                  <a:moveTo>
                    <a:pt x="18287" y="752855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752855"/>
                  </a:lnTo>
                  <a:lnTo>
                    <a:pt x="18287" y="7528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6330574" y="4864607"/>
            <a:ext cx="1377950" cy="97790"/>
            <a:chOff x="6330574" y="4864607"/>
            <a:chExt cx="1377950" cy="97790"/>
          </a:xfrm>
        </p:grpSpPr>
        <p:sp>
          <p:nvSpPr>
            <p:cNvPr id="85" name="object 85"/>
            <p:cNvSpPr/>
            <p:nvPr/>
          </p:nvSpPr>
          <p:spPr>
            <a:xfrm>
              <a:off x="6330574" y="4864607"/>
              <a:ext cx="182880" cy="97790"/>
            </a:xfrm>
            <a:custGeom>
              <a:avLst/>
              <a:gdLst/>
              <a:ahLst/>
              <a:cxnLst/>
              <a:rect l="l" t="t" r="r" b="b"/>
              <a:pathLst>
                <a:path w="182879" h="97789">
                  <a:moveTo>
                    <a:pt x="182879" y="97535"/>
                  </a:moveTo>
                  <a:lnTo>
                    <a:pt x="160019" y="48767"/>
                  </a:lnTo>
                  <a:lnTo>
                    <a:pt x="182879" y="0"/>
                  </a:lnTo>
                  <a:lnTo>
                    <a:pt x="0" y="48767"/>
                  </a:lnTo>
                  <a:lnTo>
                    <a:pt x="182879" y="975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492118" y="4913375"/>
              <a:ext cx="1213485" cy="0"/>
            </a:xfrm>
            <a:custGeom>
              <a:avLst/>
              <a:gdLst/>
              <a:ahLst/>
              <a:cxnLst/>
              <a:rect l="l" t="t" r="r" b="b"/>
              <a:pathLst>
                <a:path w="1213484">
                  <a:moveTo>
                    <a:pt x="0" y="0"/>
                  </a:moveTo>
                  <a:lnTo>
                    <a:pt x="12131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490594" y="4905755"/>
              <a:ext cx="1217930" cy="18415"/>
            </a:xfrm>
            <a:custGeom>
              <a:avLst/>
              <a:gdLst/>
              <a:ahLst/>
              <a:cxnLst/>
              <a:rect l="l" t="t" r="r" b="b"/>
              <a:pathLst>
                <a:path w="1217929" h="18414">
                  <a:moveTo>
                    <a:pt x="1217675" y="18287"/>
                  </a:moveTo>
                  <a:lnTo>
                    <a:pt x="121767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1767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8" name="object 88"/>
          <p:cNvGrpSpPr/>
          <p:nvPr/>
        </p:nvGrpSpPr>
        <p:grpSpPr>
          <a:xfrm>
            <a:off x="6342765" y="2446019"/>
            <a:ext cx="1381125" cy="96520"/>
            <a:chOff x="6342765" y="2446019"/>
            <a:chExt cx="1381125" cy="96520"/>
          </a:xfrm>
        </p:grpSpPr>
        <p:sp>
          <p:nvSpPr>
            <p:cNvPr id="89" name="object 89"/>
            <p:cNvSpPr/>
            <p:nvPr/>
          </p:nvSpPr>
          <p:spPr>
            <a:xfrm>
              <a:off x="7539105" y="2446019"/>
              <a:ext cx="184785" cy="96520"/>
            </a:xfrm>
            <a:custGeom>
              <a:avLst/>
              <a:gdLst/>
              <a:ahLst/>
              <a:cxnLst/>
              <a:rect l="l" t="t" r="r" b="b"/>
              <a:pathLst>
                <a:path w="184784" h="96519">
                  <a:moveTo>
                    <a:pt x="184403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4403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345813" y="2496311"/>
              <a:ext cx="1213485" cy="0"/>
            </a:xfrm>
            <a:custGeom>
              <a:avLst/>
              <a:gdLst/>
              <a:ahLst/>
              <a:cxnLst/>
              <a:rect l="l" t="t" r="r" b="b"/>
              <a:pathLst>
                <a:path w="1213484">
                  <a:moveTo>
                    <a:pt x="121310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342765" y="2487167"/>
              <a:ext cx="1219200" cy="17145"/>
            </a:xfrm>
            <a:custGeom>
              <a:avLst/>
              <a:gdLst/>
              <a:ahLst/>
              <a:cxnLst/>
              <a:rect l="l" t="t" r="r" b="b"/>
              <a:pathLst>
                <a:path w="1219200" h="17144">
                  <a:moveTo>
                    <a:pt x="1219199" y="16763"/>
                  </a:moveTo>
                  <a:lnTo>
                    <a:pt x="1219199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219199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2" name="object 92"/>
          <p:cNvGrpSpPr/>
          <p:nvPr/>
        </p:nvGrpSpPr>
        <p:grpSpPr>
          <a:xfrm>
            <a:off x="3442624" y="4150141"/>
            <a:ext cx="753110" cy="454025"/>
            <a:chOff x="3442624" y="4150141"/>
            <a:chExt cx="753110" cy="454025"/>
          </a:xfrm>
        </p:grpSpPr>
        <p:sp>
          <p:nvSpPr>
            <p:cNvPr id="93" name="object 93"/>
            <p:cNvSpPr/>
            <p:nvPr/>
          </p:nvSpPr>
          <p:spPr>
            <a:xfrm>
              <a:off x="3852549" y="4247388"/>
              <a:ext cx="114300" cy="215265"/>
            </a:xfrm>
            <a:custGeom>
              <a:avLst/>
              <a:gdLst/>
              <a:ahLst/>
              <a:cxnLst/>
              <a:rect l="l" t="t" r="r" b="b"/>
              <a:pathLst>
                <a:path w="114300" h="215264">
                  <a:moveTo>
                    <a:pt x="114299" y="214883"/>
                  </a:moveTo>
                  <a:lnTo>
                    <a:pt x="42671" y="0"/>
                  </a:lnTo>
                </a:path>
                <a:path w="114300" h="215264">
                  <a:moveTo>
                    <a:pt x="60959" y="198119"/>
                  </a:moveTo>
                  <a:lnTo>
                    <a:pt x="0" y="1523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546225" y="4158996"/>
              <a:ext cx="251460" cy="0"/>
            </a:xfrm>
            <a:custGeom>
              <a:avLst/>
              <a:gdLst/>
              <a:ahLst/>
              <a:cxnLst/>
              <a:rect l="l" t="t" r="r" b="b"/>
              <a:pathLst>
                <a:path w="251460">
                  <a:moveTo>
                    <a:pt x="251459" y="0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450213" y="4158996"/>
              <a:ext cx="737870" cy="437515"/>
            </a:xfrm>
            <a:custGeom>
              <a:avLst/>
              <a:gdLst/>
              <a:ahLst/>
              <a:cxnLst/>
              <a:rect l="l" t="t" r="r" b="b"/>
              <a:pathLst>
                <a:path w="737870" h="437514">
                  <a:moveTo>
                    <a:pt x="96011" y="0"/>
                  </a:moveTo>
                  <a:lnTo>
                    <a:pt x="0" y="303275"/>
                  </a:lnTo>
                </a:path>
                <a:path w="737870" h="437514">
                  <a:moveTo>
                    <a:pt x="129539" y="45719"/>
                  </a:moveTo>
                  <a:lnTo>
                    <a:pt x="53339" y="286511"/>
                  </a:lnTo>
                </a:path>
                <a:path w="737870" h="437514">
                  <a:moveTo>
                    <a:pt x="0" y="303275"/>
                  </a:moveTo>
                  <a:lnTo>
                    <a:pt x="187451" y="437387"/>
                  </a:lnTo>
                </a:path>
                <a:path w="737870" h="437514">
                  <a:moveTo>
                    <a:pt x="516635" y="303275"/>
                  </a:moveTo>
                  <a:lnTo>
                    <a:pt x="333755" y="435863"/>
                  </a:lnTo>
                </a:path>
                <a:path w="737870" h="437514">
                  <a:moveTo>
                    <a:pt x="516635" y="303275"/>
                  </a:moveTo>
                  <a:lnTo>
                    <a:pt x="737615" y="371855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8734942" y="2657483"/>
            <a:ext cx="224154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97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734942" y="5071499"/>
            <a:ext cx="316230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97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670934" y="4012319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398907" y="5079119"/>
            <a:ext cx="314960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97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334899" y="4019939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467487" y="3705995"/>
            <a:ext cx="66357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582295" algn="l"/>
              </a:tabLst>
            </a:pPr>
            <a:r>
              <a:rPr sz="1800" b="1" spc="-7" baseline="2314" dirty="0">
                <a:latin typeface="Arial"/>
                <a:cs typeface="Arial"/>
              </a:rPr>
              <a:t>Me</a:t>
            </a:r>
            <a:r>
              <a:rPr sz="1275" b="1" spc="-7" baseline="-13071" dirty="0">
                <a:latin typeface="Arial"/>
                <a:cs typeface="Arial"/>
              </a:rPr>
              <a:t>3</a:t>
            </a:r>
            <a:r>
              <a:rPr sz="1800" b="1" spc="-7" baseline="2314" dirty="0">
                <a:solidFill>
                  <a:srgbClr val="0000FF"/>
                </a:solidFill>
                <a:latin typeface="Arial"/>
                <a:cs typeface="Arial"/>
              </a:rPr>
              <a:t>N	</a:t>
            </a:r>
            <a:r>
              <a:rPr sz="1200" b="1" spc="-5" dirty="0">
                <a:solidFill>
                  <a:srgbClr val="7F003F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081160" y="5079119"/>
            <a:ext cx="314960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97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017152" y="4019939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460636" y="3698375"/>
            <a:ext cx="135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46336" y="3193931"/>
            <a:ext cx="135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888880" y="3331091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050680" y="2709300"/>
            <a:ext cx="4616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2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H</a:t>
            </a:r>
            <a:r>
              <a:rPr sz="1200" b="1" spc="-2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485020" y="2786684"/>
            <a:ext cx="87630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15" dirty="0"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127892" y="1676028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019945" y="1676028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372999" y="2709300"/>
            <a:ext cx="135890" cy="33655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53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650367" y="2550803"/>
            <a:ext cx="24384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2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089535" y="1598304"/>
            <a:ext cx="37255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93465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	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383164" y="2540136"/>
            <a:ext cx="44958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latin typeface="Symbol"/>
                <a:cs typeface="Symbol"/>
              </a:rPr>
              <a:t>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524623" y="3434723"/>
            <a:ext cx="76581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MeI, K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975734" y="3510583"/>
            <a:ext cx="375920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00355" algn="l"/>
              </a:tabLst>
            </a:pPr>
            <a:r>
              <a:rPr sz="850" b="1" spc="15" dirty="0">
                <a:latin typeface="Arial"/>
                <a:cs typeface="Arial"/>
              </a:rPr>
              <a:t>2	3</a:t>
            </a:r>
            <a:endParaRPr sz="8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498219" y="2259720"/>
            <a:ext cx="87693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ZnCl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,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800231" y="4051943"/>
            <a:ext cx="135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646308" y="4541147"/>
            <a:ext cx="135890" cy="33464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ct val="69200"/>
              </a:lnSpc>
              <a:spcBef>
                <a:spcPts val="54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197995" y="4452755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467743" y="4666115"/>
            <a:ext cx="135445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NH.HCl,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CH</a:t>
            </a:r>
            <a:r>
              <a:rPr sz="1275" b="1" spc="-22" baseline="-19607" dirty="0">
                <a:latin typeface="Arial"/>
                <a:cs typeface="Arial"/>
              </a:rPr>
              <a:t>2</a:t>
            </a:r>
            <a:r>
              <a:rPr sz="1200" b="1" spc="-1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764411" y="4946531"/>
            <a:ext cx="643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then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MeI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015872" y="6673084"/>
            <a:ext cx="3364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elimination of the ammonium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salt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4051300" y="7054850"/>
            <a:ext cx="2895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44546A"/>
                </a:solidFill>
                <a:latin typeface="Algerian" pitchFamily="82" charset="0"/>
              </a:rPr>
              <a:t>Thank You</a:t>
            </a:r>
            <a:endParaRPr lang="en-US" sz="3200" b="1" dirty="0">
              <a:solidFill>
                <a:srgbClr val="44546A"/>
              </a:solidFill>
              <a:latin typeface="Algerian" pitchFamily="82" charset="0"/>
            </a:endParaRPr>
          </a:p>
          <a:p>
            <a:endParaRPr lang="en-US" dirty="0"/>
          </a:p>
        </p:txBody>
      </p:sp>
      <p:sp>
        <p:nvSpPr>
          <p:cNvPr id="125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10</a:t>
            </a:fld>
            <a:endParaRPr lang="en-US" sz="1600" b="1" dirty="0" smtClean="0"/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2005" y="1175455"/>
            <a:ext cx="9267613" cy="25982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4278" tIns="52139" rIns="104278" bIns="52139">
            <a:spAutoFit/>
          </a:bodyPr>
          <a:lstStyle/>
          <a:p>
            <a:r>
              <a:rPr lang="en-US" b="1" dirty="0" smtClean="0"/>
              <a:t>Heterocyclic Compounds                                                                                                           22 Lectures</a:t>
            </a:r>
            <a:endParaRPr lang="en-IN" dirty="0" smtClean="0"/>
          </a:p>
          <a:p>
            <a:pPr algn="just"/>
            <a:r>
              <a:rPr lang="en-US" dirty="0" smtClean="0"/>
              <a:t>Classification and nomenclature, Structure, </a:t>
            </a:r>
            <a:r>
              <a:rPr lang="en-US" dirty="0" err="1" smtClean="0"/>
              <a:t>aromaticity</a:t>
            </a:r>
            <a:r>
              <a:rPr lang="en-US" dirty="0" smtClean="0"/>
              <a:t> in 5-numbered and 6-membered rings containing one heteroatom; Synthesis, reactions and mechanism of substitution reactions of: Furan, </a:t>
            </a:r>
            <a:r>
              <a:rPr lang="en-US" dirty="0" err="1" smtClean="0"/>
              <a:t>Pyrrole</a:t>
            </a:r>
            <a:r>
              <a:rPr lang="en-US" dirty="0" smtClean="0"/>
              <a:t> (</a:t>
            </a:r>
            <a:r>
              <a:rPr lang="en-US" dirty="0" err="1" smtClean="0"/>
              <a:t>Paal-Knorr</a:t>
            </a:r>
            <a:r>
              <a:rPr lang="en-US" dirty="0" smtClean="0"/>
              <a:t> synthesis, </a:t>
            </a:r>
            <a:r>
              <a:rPr lang="en-US" dirty="0" err="1" smtClean="0"/>
              <a:t>Knorr</a:t>
            </a:r>
            <a:r>
              <a:rPr lang="en-US" dirty="0" smtClean="0"/>
              <a:t> </a:t>
            </a:r>
            <a:r>
              <a:rPr lang="en-US" dirty="0" err="1" smtClean="0"/>
              <a:t>pyrrole</a:t>
            </a:r>
            <a:r>
              <a:rPr lang="en-US" dirty="0" smtClean="0"/>
              <a:t> synthesis, </a:t>
            </a:r>
            <a:r>
              <a:rPr lang="en-US" dirty="0" err="1" smtClean="0"/>
              <a:t>Hantzsch</a:t>
            </a:r>
            <a:r>
              <a:rPr lang="en-US" dirty="0" smtClean="0"/>
              <a:t> synthesis), </a:t>
            </a:r>
            <a:r>
              <a:rPr lang="en-US" dirty="0" err="1" smtClean="0"/>
              <a:t>Thiophene</a:t>
            </a:r>
            <a:r>
              <a:rPr lang="en-US" dirty="0" smtClean="0"/>
              <a:t>, Pyridine (</a:t>
            </a:r>
            <a:r>
              <a:rPr lang="en-US" dirty="0" err="1" smtClean="0"/>
              <a:t>Hantzsch</a:t>
            </a:r>
            <a:r>
              <a:rPr lang="en-US" dirty="0" smtClean="0"/>
              <a:t> synthesis), </a:t>
            </a:r>
            <a:r>
              <a:rPr lang="en-US" dirty="0" err="1" smtClean="0"/>
              <a:t>Pyrimidine</a:t>
            </a:r>
            <a:r>
              <a:rPr lang="en-US" dirty="0" smtClean="0"/>
              <a:t>, Structure elucidation of </a:t>
            </a:r>
            <a:r>
              <a:rPr lang="en-US" dirty="0" err="1" smtClean="0"/>
              <a:t>indole</a:t>
            </a:r>
            <a:r>
              <a:rPr lang="en-US" dirty="0" smtClean="0"/>
              <a:t>, Fischer </a:t>
            </a:r>
            <a:r>
              <a:rPr lang="en-US" dirty="0" err="1" smtClean="0"/>
              <a:t>indole</a:t>
            </a:r>
            <a:r>
              <a:rPr lang="en-US" dirty="0" smtClean="0"/>
              <a:t> synthesis and </a:t>
            </a:r>
            <a:r>
              <a:rPr lang="en-US" dirty="0" err="1" smtClean="0"/>
              <a:t>Madelung</a:t>
            </a:r>
            <a:r>
              <a:rPr lang="en-US" dirty="0" smtClean="0"/>
              <a:t> synthesis), Structure elucidation of </a:t>
            </a:r>
            <a:r>
              <a:rPr lang="en-US" dirty="0" err="1" smtClean="0"/>
              <a:t>quinoline</a:t>
            </a:r>
            <a:r>
              <a:rPr lang="en-US" dirty="0" smtClean="0"/>
              <a:t> and </a:t>
            </a:r>
            <a:r>
              <a:rPr lang="en-US" dirty="0" err="1" smtClean="0"/>
              <a:t>isoquinoline</a:t>
            </a:r>
            <a:r>
              <a:rPr lang="en-US" dirty="0" smtClean="0"/>
              <a:t>, </a:t>
            </a:r>
            <a:r>
              <a:rPr lang="en-US" dirty="0" err="1" smtClean="0"/>
              <a:t>Skraup</a:t>
            </a:r>
            <a:r>
              <a:rPr lang="en-US" dirty="0" smtClean="0"/>
              <a:t> synthesis, Friedlander’s synthesis, </a:t>
            </a:r>
            <a:r>
              <a:rPr lang="en-US" dirty="0" err="1" smtClean="0"/>
              <a:t>Knorr</a:t>
            </a:r>
            <a:r>
              <a:rPr lang="en-US" dirty="0" smtClean="0"/>
              <a:t> </a:t>
            </a:r>
            <a:r>
              <a:rPr lang="en-US" dirty="0" err="1" smtClean="0"/>
              <a:t>quinoline</a:t>
            </a:r>
            <a:r>
              <a:rPr lang="en-US" dirty="0" smtClean="0"/>
              <a:t> synthesis, </a:t>
            </a:r>
            <a:r>
              <a:rPr lang="en-US" dirty="0" err="1" smtClean="0"/>
              <a:t>Doebner</a:t>
            </a:r>
            <a:r>
              <a:rPr lang="en-US" dirty="0" smtClean="0"/>
              <a:t>- Miller synthesis, </a:t>
            </a:r>
            <a:r>
              <a:rPr lang="en-US" dirty="0" err="1" smtClean="0"/>
              <a:t>Bischler-Napieralski</a:t>
            </a:r>
            <a:r>
              <a:rPr lang="en-US" dirty="0" smtClean="0"/>
              <a:t> reaction, </a:t>
            </a:r>
            <a:r>
              <a:rPr lang="en-US" dirty="0" err="1" smtClean="0"/>
              <a:t>Pictet</a:t>
            </a:r>
            <a:r>
              <a:rPr lang="en-US" dirty="0" smtClean="0"/>
              <a:t>-Spengler reaction, </a:t>
            </a:r>
            <a:r>
              <a:rPr lang="en-US" dirty="0" err="1" smtClean="0"/>
              <a:t>Pomeranz</a:t>
            </a:r>
            <a:r>
              <a:rPr lang="en-US" dirty="0" smtClean="0"/>
              <a:t>-Fritsch reaction  </a:t>
            </a:r>
            <a:endParaRPr lang="en-IN" dirty="0" smtClean="0"/>
          </a:p>
          <a:p>
            <a:pPr algn="just"/>
            <a:r>
              <a:rPr lang="en-US" dirty="0" smtClean="0"/>
              <a:t>Derivatives of furan: Furfural and </a:t>
            </a:r>
            <a:r>
              <a:rPr lang="en-US" dirty="0" err="1" smtClean="0"/>
              <a:t>furoic</a:t>
            </a:r>
            <a:r>
              <a:rPr lang="en-US" dirty="0" smtClean="0"/>
              <a:t> acid.  </a:t>
            </a:r>
            <a:endParaRPr lang="en-IN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02005" y="4449939"/>
            <a:ext cx="9267613" cy="7054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4278" tIns="52139" rIns="104278" bIns="52139">
            <a:spAutoFit/>
          </a:bodyPr>
          <a:lstStyle/>
          <a:p>
            <a:pPr>
              <a:defRPr/>
            </a:pPr>
            <a:r>
              <a:rPr lang="en-US" sz="2100" b="1" dirty="0">
                <a:latin typeface="Calibri" pitchFamily="34" charset="0"/>
                <a:cs typeface="Calibri" pitchFamily="34" charset="0"/>
              </a:rPr>
              <a:t>Coverage: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Indole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Synthesis,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Electrophilic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Substitution, Bioactive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Indoles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Synthesis of a Drug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2</a:t>
            </a:fld>
            <a:endParaRPr lang="en-US" sz="16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9396" y="226472"/>
            <a:ext cx="2745104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Indoles </a:t>
            </a:r>
            <a:r>
              <a:rPr sz="2200" dirty="0"/>
              <a:t>–</a:t>
            </a:r>
            <a:r>
              <a:rPr sz="2200" spc="-70" dirty="0"/>
              <a:t> </a:t>
            </a:r>
            <a:r>
              <a:rPr sz="2200" spc="-10" dirty="0"/>
              <a:t>Synthesis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40264" y="882650"/>
            <a:ext cx="28586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>
                <a:solidFill>
                  <a:srgbClr val="0000FF"/>
                </a:solidFill>
                <a:latin typeface="Arial"/>
                <a:cs typeface="Arial"/>
              </a:rPr>
              <a:t>Fischer</a:t>
            </a:r>
            <a:r>
              <a:rPr sz="2000" spc="-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000" spc="-6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000" spc="-60" dirty="0" err="1" smtClean="0">
                <a:solidFill>
                  <a:srgbClr val="0000FF"/>
                </a:solidFill>
                <a:latin typeface="Arial"/>
                <a:cs typeface="Arial"/>
              </a:rPr>
              <a:t>Indole</a:t>
            </a:r>
            <a:r>
              <a:rPr lang="en-US" sz="2000" spc="-6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smtClean="0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49074" y="1667255"/>
            <a:ext cx="759460" cy="634365"/>
          </a:xfrm>
          <a:custGeom>
            <a:avLst/>
            <a:gdLst/>
            <a:ahLst/>
            <a:cxnLst/>
            <a:rect l="l" t="t" r="r" b="b"/>
            <a:pathLst>
              <a:path w="759460" h="634364">
                <a:moveTo>
                  <a:pt x="0" y="475487"/>
                </a:moveTo>
                <a:lnTo>
                  <a:pt x="0" y="158495"/>
                </a:lnTo>
              </a:path>
              <a:path w="759460" h="634364">
                <a:moveTo>
                  <a:pt x="45719" y="449579"/>
                </a:moveTo>
                <a:lnTo>
                  <a:pt x="45719" y="184403"/>
                </a:lnTo>
              </a:path>
              <a:path w="759460" h="634364">
                <a:moveTo>
                  <a:pt x="275843" y="633983"/>
                </a:moveTo>
                <a:lnTo>
                  <a:pt x="0" y="475487"/>
                </a:lnTo>
              </a:path>
              <a:path w="759460" h="634364">
                <a:moveTo>
                  <a:pt x="547115" y="480059"/>
                </a:moveTo>
                <a:lnTo>
                  <a:pt x="275843" y="633983"/>
                </a:lnTo>
              </a:path>
              <a:path w="759460" h="634364">
                <a:moveTo>
                  <a:pt x="505967" y="449579"/>
                </a:moveTo>
                <a:lnTo>
                  <a:pt x="275843" y="583691"/>
                </a:lnTo>
              </a:path>
              <a:path w="759460" h="634364">
                <a:moveTo>
                  <a:pt x="551687" y="158495"/>
                </a:moveTo>
                <a:lnTo>
                  <a:pt x="551687" y="469391"/>
                </a:lnTo>
              </a:path>
              <a:path w="759460" h="634364">
                <a:moveTo>
                  <a:pt x="275843" y="0"/>
                </a:moveTo>
                <a:lnTo>
                  <a:pt x="551687" y="158495"/>
                </a:lnTo>
              </a:path>
              <a:path w="759460" h="634364">
                <a:moveTo>
                  <a:pt x="275843" y="50291"/>
                </a:moveTo>
                <a:lnTo>
                  <a:pt x="505967" y="184403"/>
                </a:lnTo>
              </a:path>
              <a:path w="759460" h="634364">
                <a:moveTo>
                  <a:pt x="0" y="158495"/>
                </a:moveTo>
                <a:lnTo>
                  <a:pt x="275843" y="0"/>
                </a:lnTo>
              </a:path>
              <a:path w="759460" h="634364">
                <a:moveTo>
                  <a:pt x="758951" y="595883"/>
                </a:moveTo>
                <a:lnTo>
                  <a:pt x="556259" y="480059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60425" y="2185416"/>
            <a:ext cx="120650" cy="70485"/>
          </a:xfrm>
          <a:custGeom>
            <a:avLst/>
            <a:gdLst/>
            <a:ahLst/>
            <a:cxnLst/>
            <a:rect l="l" t="t" r="r" b="b"/>
            <a:pathLst>
              <a:path w="120650" h="70485">
                <a:moveTo>
                  <a:pt x="120395" y="0"/>
                </a:moveTo>
                <a:lnTo>
                  <a:pt x="0" y="70103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93213" y="1667255"/>
            <a:ext cx="757555" cy="634365"/>
          </a:xfrm>
          <a:custGeom>
            <a:avLst/>
            <a:gdLst/>
            <a:ahLst/>
            <a:cxnLst/>
            <a:rect l="l" t="t" r="r" b="b"/>
            <a:pathLst>
              <a:path w="757554" h="634364">
                <a:moveTo>
                  <a:pt x="0" y="475487"/>
                </a:moveTo>
                <a:lnTo>
                  <a:pt x="0" y="158495"/>
                </a:lnTo>
              </a:path>
              <a:path w="757554" h="634364">
                <a:moveTo>
                  <a:pt x="44195" y="449579"/>
                </a:moveTo>
                <a:lnTo>
                  <a:pt x="44195" y="184403"/>
                </a:lnTo>
              </a:path>
              <a:path w="757554" h="634364">
                <a:moveTo>
                  <a:pt x="274319" y="633983"/>
                </a:moveTo>
                <a:lnTo>
                  <a:pt x="0" y="475487"/>
                </a:lnTo>
              </a:path>
              <a:path w="757554" h="634364">
                <a:moveTo>
                  <a:pt x="545591" y="480059"/>
                </a:moveTo>
                <a:lnTo>
                  <a:pt x="274319" y="633983"/>
                </a:lnTo>
              </a:path>
              <a:path w="757554" h="634364">
                <a:moveTo>
                  <a:pt x="504443" y="449579"/>
                </a:moveTo>
                <a:lnTo>
                  <a:pt x="274319" y="583691"/>
                </a:lnTo>
              </a:path>
              <a:path w="757554" h="634364">
                <a:moveTo>
                  <a:pt x="550163" y="158495"/>
                </a:moveTo>
                <a:lnTo>
                  <a:pt x="550163" y="469391"/>
                </a:lnTo>
              </a:path>
              <a:path w="757554" h="634364">
                <a:moveTo>
                  <a:pt x="274319" y="0"/>
                </a:moveTo>
                <a:lnTo>
                  <a:pt x="550163" y="158495"/>
                </a:lnTo>
              </a:path>
              <a:path w="757554" h="634364">
                <a:moveTo>
                  <a:pt x="274319" y="50291"/>
                </a:moveTo>
                <a:lnTo>
                  <a:pt x="504443" y="184403"/>
                </a:lnTo>
              </a:path>
              <a:path w="757554" h="634364">
                <a:moveTo>
                  <a:pt x="0" y="158495"/>
                </a:moveTo>
                <a:lnTo>
                  <a:pt x="274319" y="0"/>
                </a:lnTo>
              </a:path>
              <a:path w="757554" h="634364">
                <a:moveTo>
                  <a:pt x="556259" y="480059"/>
                </a:moveTo>
                <a:lnTo>
                  <a:pt x="757427" y="595883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3042" y="2185416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20" h="70485">
                <a:moveTo>
                  <a:pt x="121919" y="0"/>
                </a:moveTo>
                <a:lnTo>
                  <a:pt x="0" y="70103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26842" y="1441703"/>
            <a:ext cx="463550" cy="628015"/>
          </a:xfrm>
          <a:custGeom>
            <a:avLst/>
            <a:gdLst/>
            <a:ahLst/>
            <a:cxnLst/>
            <a:rect l="l" t="t" r="r" b="b"/>
            <a:pathLst>
              <a:path w="463550" h="628014">
                <a:moveTo>
                  <a:pt x="245363" y="371855"/>
                </a:moveTo>
                <a:lnTo>
                  <a:pt x="245363" y="627887"/>
                </a:lnTo>
              </a:path>
              <a:path w="463550" h="628014">
                <a:moveTo>
                  <a:pt x="291083" y="368807"/>
                </a:moveTo>
                <a:lnTo>
                  <a:pt x="291083" y="627887"/>
                </a:lnTo>
              </a:path>
              <a:path w="463550" h="628014">
                <a:moveTo>
                  <a:pt x="463295" y="260603"/>
                </a:moveTo>
                <a:lnTo>
                  <a:pt x="268223" y="384047"/>
                </a:lnTo>
              </a:path>
              <a:path w="463550" h="628014">
                <a:moveTo>
                  <a:pt x="0" y="236219"/>
                </a:moveTo>
                <a:lnTo>
                  <a:pt x="0" y="0"/>
                </a:lnTo>
              </a:path>
              <a:path w="463550" h="628014">
                <a:moveTo>
                  <a:pt x="268223" y="384047"/>
                </a:moveTo>
                <a:lnTo>
                  <a:pt x="0" y="236219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56226" y="1510283"/>
            <a:ext cx="1039494" cy="960119"/>
          </a:xfrm>
          <a:custGeom>
            <a:avLst/>
            <a:gdLst/>
            <a:ahLst/>
            <a:cxnLst/>
            <a:rect l="l" t="t" r="r" b="b"/>
            <a:pathLst>
              <a:path w="1039495" h="960119">
                <a:moveTo>
                  <a:pt x="0" y="633983"/>
                </a:moveTo>
                <a:lnTo>
                  <a:pt x="0" y="315467"/>
                </a:lnTo>
              </a:path>
              <a:path w="1039495" h="960119">
                <a:moveTo>
                  <a:pt x="45719" y="609599"/>
                </a:moveTo>
                <a:lnTo>
                  <a:pt x="45719" y="341375"/>
                </a:lnTo>
              </a:path>
              <a:path w="1039495" h="960119">
                <a:moveTo>
                  <a:pt x="275843" y="794003"/>
                </a:moveTo>
                <a:lnTo>
                  <a:pt x="0" y="633983"/>
                </a:lnTo>
              </a:path>
              <a:path w="1039495" h="960119">
                <a:moveTo>
                  <a:pt x="550163" y="637031"/>
                </a:moveTo>
                <a:lnTo>
                  <a:pt x="275843" y="794003"/>
                </a:lnTo>
              </a:path>
              <a:path w="1039495" h="960119">
                <a:moveTo>
                  <a:pt x="505967" y="609599"/>
                </a:moveTo>
                <a:lnTo>
                  <a:pt x="275843" y="740663"/>
                </a:lnTo>
              </a:path>
              <a:path w="1039495" h="960119">
                <a:moveTo>
                  <a:pt x="551687" y="629411"/>
                </a:moveTo>
                <a:lnTo>
                  <a:pt x="551687" y="321563"/>
                </a:lnTo>
              </a:path>
              <a:path w="1039495" h="960119">
                <a:moveTo>
                  <a:pt x="275843" y="156971"/>
                </a:moveTo>
                <a:lnTo>
                  <a:pt x="550163" y="313943"/>
                </a:lnTo>
              </a:path>
              <a:path w="1039495" h="960119">
                <a:moveTo>
                  <a:pt x="275843" y="210311"/>
                </a:moveTo>
                <a:lnTo>
                  <a:pt x="505967" y="341375"/>
                </a:lnTo>
              </a:path>
              <a:path w="1039495" h="960119">
                <a:moveTo>
                  <a:pt x="0" y="315467"/>
                </a:moveTo>
                <a:lnTo>
                  <a:pt x="275843" y="156971"/>
                </a:lnTo>
              </a:path>
              <a:path w="1039495" h="960119">
                <a:moveTo>
                  <a:pt x="787907" y="710183"/>
                </a:moveTo>
                <a:lnTo>
                  <a:pt x="557783" y="637031"/>
                </a:lnTo>
              </a:path>
              <a:path w="1039495" h="960119">
                <a:moveTo>
                  <a:pt x="1039367" y="480059"/>
                </a:moveTo>
                <a:lnTo>
                  <a:pt x="914399" y="655319"/>
                </a:lnTo>
              </a:path>
              <a:path w="1039495" h="960119">
                <a:moveTo>
                  <a:pt x="858011" y="222503"/>
                </a:moveTo>
                <a:lnTo>
                  <a:pt x="1039367" y="470915"/>
                </a:lnTo>
              </a:path>
              <a:path w="1039495" h="960119">
                <a:moveTo>
                  <a:pt x="838199" y="271271"/>
                </a:moveTo>
                <a:lnTo>
                  <a:pt x="987551" y="475487"/>
                </a:lnTo>
              </a:path>
              <a:path w="1039495" h="960119">
                <a:moveTo>
                  <a:pt x="557783" y="313943"/>
                </a:moveTo>
                <a:lnTo>
                  <a:pt x="850391" y="219455"/>
                </a:lnTo>
              </a:path>
              <a:path w="1039495" h="960119">
                <a:moveTo>
                  <a:pt x="915923" y="0"/>
                </a:moveTo>
                <a:lnTo>
                  <a:pt x="854963" y="211835"/>
                </a:lnTo>
              </a:path>
              <a:path w="1039495" h="960119">
                <a:moveTo>
                  <a:pt x="920495" y="960119"/>
                </a:moveTo>
                <a:lnTo>
                  <a:pt x="880871" y="821435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9542" y="1929383"/>
            <a:ext cx="186055" cy="94615"/>
          </a:xfrm>
          <a:custGeom>
            <a:avLst/>
            <a:gdLst/>
            <a:ahLst/>
            <a:cxnLst/>
            <a:rect l="l" t="t" r="r" b="b"/>
            <a:pathLst>
              <a:path w="186054" h="94614">
                <a:moveTo>
                  <a:pt x="185927" y="48767"/>
                </a:moveTo>
                <a:lnTo>
                  <a:pt x="0" y="0"/>
                </a:lnTo>
                <a:lnTo>
                  <a:pt x="22859" y="48767"/>
                </a:lnTo>
                <a:lnTo>
                  <a:pt x="0" y="94487"/>
                </a:lnTo>
                <a:lnTo>
                  <a:pt x="185927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59357" y="1475231"/>
            <a:ext cx="731520" cy="391795"/>
          </a:xfrm>
          <a:custGeom>
            <a:avLst/>
            <a:gdLst/>
            <a:ahLst/>
            <a:cxnLst/>
            <a:rect l="l" t="t" r="r" b="b"/>
            <a:pathLst>
              <a:path w="731520" h="391794">
                <a:moveTo>
                  <a:pt x="249935" y="391667"/>
                </a:moveTo>
                <a:lnTo>
                  <a:pt x="0" y="246887"/>
                </a:lnTo>
              </a:path>
              <a:path w="731520" h="391794">
                <a:moveTo>
                  <a:pt x="525779" y="231647"/>
                </a:moveTo>
                <a:lnTo>
                  <a:pt x="249935" y="391667"/>
                </a:lnTo>
              </a:path>
              <a:path w="731520" h="391794">
                <a:moveTo>
                  <a:pt x="502919" y="0"/>
                </a:moveTo>
                <a:lnTo>
                  <a:pt x="502919" y="245363"/>
                </a:lnTo>
              </a:path>
              <a:path w="731520" h="391794">
                <a:moveTo>
                  <a:pt x="548639" y="0"/>
                </a:moveTo>
                <a:lnTo>
                  <a:pt x="548639" y="245363"/>
                </a:lnTo>
              </a:path>
              <a:path w="731520" h="391794">
                <a:moveTo>
                  <a:pt x="525779" y="231647"/>
                </a:moveTo>
                <a:lnTo>
                  <a:pt x="731519" y="350519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59986" y="1929383"/>
            <a:ext cx="181610" cy="94615"/>
          </a:xfrm>
          <a:custGeom>
            <a:avLst/>
            <a:gdLst/>
            <a:ahLst/>
            <a:cxnLst/>
            <a:rect l="l" t="t" r="r" b="b"/>
            <a:pathLst>
              <a:path w="181609" h="94614">
                <a:moveTo>
                  <a:pt x="181355" y="48767"/>
                </a:moveTo>
                <a:lnTo>
                  <a:pt x="0" y="0"/>
                </a:lnTo>
                <a:lnTo>
                  <a:pt x="22859" y="48767"/>
                </a:lnTo>
                <a:lnTo>
                  <a:pt x="0" y="94487"/>
                </a:lnTo>
                <a:lnTo>
                  <a:pt x="181355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0276" y="1552742"/>
            <a:ext cx="154350" cy="152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13620" y="2191724"/>
            <a:ext cx="135255" cy="3708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27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64064" y="2031704"/>
            <a:ext cx="3594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7759" y="2191724"/>
            <a:ext cx="135255" cy="3708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27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32079" y="2031704"/>
            <a:ext cx="135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73379" y="1467824"/>
            <a:ext cx="246379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800" b="1" spc="-7" baseline="-27777" dirty="0">
                <a:latin typeface="Arial"/>
                <a:cs typeface="Arial"/>
              </a:rPr>
              <a:t>R</a:t>
            </a:r>
            <a:r>
              <a:rPr sz="850" b="1" spc="-5" dirty="0"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32359" y="1172168"/>
            <a:ext cx="249554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800" b="1" spc="15" baseline="-27777" dirty="0">
                <a:latin typeface="Arial"/>
                <a:cs typeface="Arial"/>
              </a:rPr>
              <a:t>R</a:t>
            </a:r>
            <a:r>
              <a:rPr sz="850" b="1" spc="10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49726" y="2132288"/>
            <a:ext cx="223520" cy="514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969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05098" y="1236177"/>
            <a:ext cx="246379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800" b="1" spc="-7" baseline="-27777" dirty="0">
                <a:latin typeface="Arial"/>
                <a:cs typeface="Arial"/>
              </a:rPr>
              <a:t>R</a:t>
            </a:r>
            <a:r>
              <a:rPr sz="850" b="1" spc="-5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649598" y="1874732"/>
            <a:ext cx="135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90514" y="1838983"/>
            <a:ext cx="45656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91465" algn="l"/>
              </a:tabLst>
            </a:pPr>
            <a:r>
              <a:rPr sz="85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850" b="1" spc="5" dirty="0">
                <a:latin typeface="Arial"/>
                <a:cs typeface="Arial"/>
              </a:rPr>
              <a:t>  </a:t>
            </a:r>
            <a:r>
              <a:rPr sz="850" b="1" spc="-5" dirty="0">
                <a:latin typeface="Arial"/>
                <a:cs typeface="Arial"/>
              </a:rPr>
              <a:t> </a:t>
            </a:r>
            <a:r>
              <a:rPr sz="850" b="1" spc="10" dirty="0"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16056" y="1278848"/>
            <a:ext cx="1435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47521" y="1462387"/>
            <a:ext cx="1170305" cy="7467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530"/>
              </a:spcBef>
            </a:pPr>
            <a:r>
              <a:rPr sz="1800" b="1" spc="-7" baseline="-27777" dirty="0">
                <a:latin typeface="Arial"/>
                <a:cs typeface="Arial"/>
              </a:rPr>
              <a:t>R</a:t>
            </a:r>
            <a:r>
              <a:rPr sz="850" b="1" spc="-5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34"/>
              </a:spcBef>
              <a:tabLst>
                <a:tab pos="958215" algn="l"/>
              </a:tabLst>
            </a:pPr>
            <a:r>
              <a:rPr sz="1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75" b="1" spc="15" baseline="39215" dirty="0">
                <a:latin typeface="Arial"/>
                <a:cs typeface="Arial"/>
              </a:rPr>
              <a:t>2</a:t>
            </a:r>
            <a:endParaRPr sz="1275" baseline="39215">
              <a:latin typeface="Arial"/>
              <a:cs typeface="Arial"/>
            </a:endParaRPr>
          </a:p>
          <a:p>
            <a:pPr marL="321310">
              <a:lnSpc>
                <a:spcPct val="100000"/>
              </a:lnSpc>
              <a:spcBef>
                <a:spcPts val="490"/>
              </a:spcBef>
            </a:pP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6339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16355" y="1598888"/>
            <a:ext cx="4552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9560" algn="l"/>
              </a:tabLst>
            </a:pPr>
            <a:r>
              <a:rPr sz="1200" b="1" spc="-5" dirty="0">
                <a:latin typeface="Arial"/>
                <a:cs typeface="Arial"/>
              </a:rPr>
              <a:t>H	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36442" y="1707750"/>
            <a:ext cx="984885" cy="50101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Lewis</a:t>
            </a:r>
            <a:r>
              <a:rPr sz="12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acid</a:t>
            </a:r>
            <a:r>
              <a:rPr sz="12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pPr marL="20320" algn="ctr">
              <a:lnSpc>
                <a:spcPct val="100000"/>
              </a:lnSpc>
              <a:spcBef>
                <a:spcPts val="434"/>
              </a:spcBef>
            </a:pPr>
            <a:r>
              <a:rPr sz="1200" spc="-5" dirty="0">
                <a:latin typeface="Symbol"/>
                <a:cs typeface="Symbol"/>
              </a:rPr>
              <a:t></a:t>
            </a:r>
            <a:r>
              <a:rPr sz="1200" b="1" spc="-5" dirty="0">
                <a:latin typeface="Arial"/>
                <a:cs typeface="Arial"/>
              </a:rPr>
              <a:t>NH</a:t>
            </a:r>
            <a:r>
              <a:rPr sz="1275" b="1" spc="-7" baseline="-16339" dirty="0">
                <a:latin typeface="Arial"/>
                <a:cs typeface="Arial"/>
              </a:rPr>
              <a:t>3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95606" y="2764535"/>
            <a:ext cx="768350" cy="646430"/>
          </a:xfrm>
          <a:custGeom>
            <a:avLst/>
            <a:gdLst/>
            <a:ahLst/>
            <a:cxnLst/>
            <a:rect l="l" t="t" r="r" b="b"/>
            <a:pathLst>
              <a:path w="768350" h="646429">
                <a:moveTo>
                  <a:pt x="0" y="484631"/>
                </a:moveTo>
                <a:lnTo>
                  <a:pt x="0" y="161543"/>
                </a:lnTo>
              </a:path>
              <a:path w="768350" h="646429">
                <a:moveTo>
                  <a:pt x="45719" y="458723"/>
                </a:moveTo>
                <a:lnTo>
                  <a:pt x="45719" y="188975"/>
                </a:lnTo>
              </a:path>
              <a:path w="768350" h="646429">
                <a:moveTo>
                  <a:pt x="278891" y="646175"/>
                </a:moveTo>
                <a:lnTo>
                  <a:pt x="0" y="484631"/>
                </a:lnTo>
              </a:path>
              <a:path w="768350" h="646429">
                <a:moveTo>
                  <a:pt x="553211" y="486155"/>
                </a:moveTo>
                <a:lnTo>
                  <a:pt x="278891" y="646175"/>
                </a:lnTo>
              </a:path>
              <a:path w="768350" h="646429">
                <a:moveTo>
                  <a:pt x="512063" y="458723"/>
                </a:moveTo>
                <a:lnTo>
                  <a:pt x="278891" y="591311"/>
                </a:lnTo>
              </a:path>
              <a:path w="768350" h="646429">
                <a:moveTo>
                  <a:pt x="557783" y="161543"/>
                </a:moveTo>
                <a:lnTo>
                  <a:pt x="557783" y="478535"/>
                </a:lnTo>
              </a:path>
              <a:path w="768350" h="646429">
                <a:moveTo>
                  <a:pt x="278891" y="0"/>
                </a:moveTo>
                <a:lnTo>
                  <a:pt x="557783" y="161543"/>
                </a:lnTo>
              </a:path>
              <a:path w="768350" h="646429">
                <a:moveTo>
                  <a:pt x="278891" y="53339"/>
                </a:moveTo>
                <a:lnTo>
                  <a:pt x="512063" y="188975"/>
                </a:lnTo>
              </a:path>
              <a:path w="768350" h="646429">
                <a:moveTo>
                  <a:pt x="0" y="161543"/>
                </a:moveTo>
                <a:lnTo>
                  <a:pt x="278891" y="0"/>
                </a:lnTo>
              </a:path>
              <a:path w="768350" h="646429">
                <a:moveTo>
                  <a:pt x="563879" y="486155"/>
                </a:moveTo>
                <a:lnTo>
                  <a:pt x="768095" y="606551"/>
                </a:lnTo>
              </a:path>
            </a:pathLst>
          </a:custGeom>
          <a:ln w="17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17626" y="3290315"/>
            <a:ext cx="121920" cy="71755"/>
          </a:xfrm>
          <a:custGeom>
            <a:avLst/>
            <a:gdLst/>
            <a:ahLst/>
            <a:cxnLst/>
            <a:rect l="l" t="t" r="r" b="b"/>
            <a:pathLst>
              <a:path w="121920" h="71754">
                <a:moveTo>
                  <a:pt x="121919" y="0"/>
                </a:moveTo>
                <a:lnTo>
                  <a:pt x="0" y="71627"/>
                </a:lnTo>
              </a:path>
            </a:pathLst>
          </a:custGeom>
          <a:ln w="17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35330" y="2761488"/>
            <a:ext cx="485140" cy="413384"/>
          </a:xfrm>
          <a:custGeom>
            <a:avLst/>
            <a:gdLst/>
            <a:ahLst/>
            <a:cxnLst/>
            <a:rect l="l" t="t" r="r" b="b"/>
            <a:pathLst>
              <a:path w="485139" h="413385">
                <a:moveTo>
                  <a:pt x="252983" y="150875"/>
                </a:moveTo>
                <a:lnTo>
                  <a:pt x="252983" y="413003"/>
                </a:lnTo>
              </a:path>
              <a:path w="485139" h="413385">
                <a:moveTo>
                  <a:pt x="300227" y="150875"/>
                </a:moveTo>
                <a:lnTo>
                  <a:pt x="300227" y="413003"/>
                </a:lnTo>
              </a:path>
              <a:path w="485139" h="413385">
                <a:moveTo>
                  <a:pt x="484631" y="41147"/>
                </a:moveTo>
                <a:lnTo>
                  <a:pt x="277367" y="164591"/>
                </a:lnTo>
              </a:path>
              <a:path w="485139" h="413385">
                <a:moveTo>
                  <a:pt x="277367" y="164591"/>
                </a:moveTo>
                <a:lnTo>
                  <a:pt x="0" y="0"/>
                </a:lnTo>
              </a:path>
            </a:pathLst>
          </a:custGeom>
          <a:ln w="17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95606" y="4258055"/>
            <a:ext cx="1324610" cy="668020"/>
          </a:xfrm>
          <a:custGeom>
            <a:avLst/>
            <a:gdLst/>
            <a:ahLst/>
            <a:cxnLst/>
            <a:rect l="l" t="t" r="r" b="b"/>
            <a:pathLst>
              <a:path w="1324610" h="668020">
                <a:moveTo>
                  <a:pt x="0" y="507491"/>
                </a:moveTo>
                <a:lnTo>
                  <a:pt x="0" y="184403"/>
                </a:lnTo>
              </a:path>
              <a:path w="1324610" h="668020">
                <a:moveTo>
                  <a:pt x="278891" y="667511"/>
                </a:moveTo>
                <a:lnTo>
                  <a:pt x="0" y="507491"/>
                </a:lnTo>
              </a:path>
              <a:path w="1324610" h="668020">
                <a:moveTo>
                  <a:pt x="278891" y="614171"/>
                </a:moveTo>
                <a:lnTo>
                  <a:pt x="45719" y="481583"/>
                </a:lnTo>
              </a:path>
              <a:path w="1324610" h="668020">
                <a:moveTo>
                  <a:pt x="553211" y="509015"/>
                </a:moveTo>
                <a:lnTo>
                  <a:pt x="278891" y="667511"/>
                </a:lnTo>
              </a:path>
              <a:path w="1324610" h="668020">
                <a:moveTo>
                  <a:pt x="557783" y="184403"/>
                </a:moveTo>
                <a:lnTo>
                  <a:pt x="557783" y="501395"/>
                </a:lnTo>
              </a:path>
              <a:path w="1324610" h="668020">
                <a:moveTo>
                  <a:pt x="512063" y="211835"/>
                </a:moveTo>
                <a:lnTo>
                  <a:pt x="512063" y="481583"/>
                </a:lnTo>
              </a:path>
              <a:path w="1324610" h="668020">
                <a:moveTo>
                  <a:pt x="278891" y="22859"/>
                </a:moveTo>
                <a:lnTo>
                  <a:pt x="557783" y="184403"/>
                </a:lnTo>
              </a:path>
              <a:path w="1324610" h="668020">
                <a:moveTo>
                  <a:pt x="0" y="184403"/>
                </a:moveTo>
                <a:lnTo>
                  <a:pt x="278891" y="22859"/>
                </a:lnTo>
              </a:path>
              <a:path w="1324610" h="668020">
                <a:moveTo>
                  <a:pt x="45719" y="211835"/>
                </a:moveTo>
                <a:lnTo>
                  <a:pt x="278891" y="76199"/>
                </a:lnTo>
              </a:path>
              <a:path w="1324610" h="668020">
                <a:moveTo>
                  <a:pt x="563879" y="509015"/>
                </a:moveTo>
                <a:lnTo>
                  <a:pt x="768095" y="629411"/>
                </a:lnTo>
              </a:path>
              <a:path w="1324610" h="668020">
                <a:moveTo>
                  <a:pt x="1117091" y="432815"/>
                </a:moveTo>
                <a:lnTo>
                  <a:pt x="1117091" y="184403"/>
                </a:lnTo>
              </a:path>
              <a:path w="1324610" h="668020">
                <a:moveTo>
                  <a:pt x="1117091" y="184403"/>
                </a:moveTo>
                <a:lnTo>
                  <a:pt x="1324355" y="64007"/>
                </a:lnTo>
              </a:path>
              <a:path w="1324610" h="668020">
                <a:moveTo>
                  <a:pt x="1139951" y="170687"/>
                </a:moveTo>
                <a:lnTo>
                  <a:pt x="851915" y="0"/>
                </a:lnTo>
              </a:path>
              <a:path w="1324610" h="668020">
                <a:moveTo>
                  <a:pt x="1117091" y="211835"/>
                </a:moveTo>
                <a:lnTo>
                  <a:pt x="829055" y="41147"/>
                </a:lnTo>
              </a:path>
            </a:pathLst>
          </a:custGeom>
          <a:ln w="17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17626" y="4805171"/>
            <a:ext cx="125095" cy="74930"/>
          </a:xfrm>
          <a:custGeom>
            <a:avLst/>
            <a:gdLst/>
            <a:ahLst/>
            <a:cxnLst/>
            <a:rect l="l" t="t" r="r" b="b"/>
            <a:pathLst>
              <a:path w="125095" h="74929">
                <a:moveTo>
                  <a:pt x="124967" y="0"/>
                </a:moveTo>
                <a:lnTo>
                  <a:pt x="0" y="74675"/>
                </a:lnTo>
              </a:path>
            </a:pathLst>
          </a:custGeom>
          <a:ln w="17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2386644" y="5780714"/>
            <a:ext cx="1342390" cy="747395"/>
            <a:chOff x="2386644" y="5780714"/>
            <a:chExt cx="1342390" cy="747395"/>
          </a:xfrm>
        </p:grpSpPr>
        <p:sp>
          <p:nvSpPr>
            <p:cNvPr id="35" name="object 35"/>
            <p:cNvSpPr/>
            <p:nvPr/>
          </p:nvSpPr>
          <p:spPr>
            <a:xfrm>
              <a:off x="2395605" y="5789675"/>
              <a:ext cx="1324610" cy="668020"/>
            </a:xfrm>
            <a:custGeom>
              <a:avLst/>
              <a:gdLst/>
              <a:ahLst/>
              <a:cxnLst/>
              <a:rect l="l" t="t" r="r" b="b"/>
              <a:pathLst>
                <a:path w="1324610" h="668020">
                  <a:moveTo>
                    <a:pt x="0" y="507491"/>
                  </a:moveTo>
                  <a:lnTo>
                    <a:pt x="0" y="184403"/>
                  </a:lnTo>
                </a:path>
                <a:path w="1324610" h="668020">
                  <a:moveTo>
                    <a:pt x="278891" y="667511"/>
                  </a:moveTo>
                  <a:lnTo>
                    <a:pt x="0" y="507491"/>
                  </a:lnTo>
                </a:path>
                <a:path w="1324610" h="668020">
                  <a:moveTo>
                    <a:pt x="278891" y="614171"/>
                  </a:moveTo>
                  <a:lnTo>
                    <a:pt x="45719" y="481583"/>
                  </a:lnTo>
                </a:path>
                <a:path w="1324610" h="668020">
                  <a:moveTo>
                    <a:pt x="553211" y="509015"/>
                  </a:moveTo>
                  <a:lnTo>
                    <a:pt x="278891" y="667511"/>
                  </a:lnTo>
                </a:path>
                <a:path w="1324610" h="668020">
                  <a:moveTo>
                    <a:pt x="557783" y="184403"/>
                  </a:moveTo>
                  <a:lnTo>
                    <a:pt x="557783" y="501395"/>
                  </a:lnTo>
                </a:path>
                <a:path w="1324610" h="668020">
                  <a:moveTo>
                    <a:pt x="512063" y="211835"/>
                  </a:moveTo>
                  <a:lnTo>
                    <a:pt x="512063" y="481583"/>
                  </a:lnTo>
                </a:path>
                <a:path w="1324610" h="668020">
                  <a:moveTo>
                    <a:pt x="278891" y="22859"/>
                  </a:moveTo>
                  <a:lnTo>
                    <a:pt x="557783" y="184403"/>
                  </a:lnTo>
                </a:path>
                <a:path w="1324610" h="668020">
                  <a:moveTo>
                    <a:pt x="0" y="184403"/>
                  </a:moveTo>
                  <a:lnTo>
                    <a:pt x="278891" y="22859"/>
                  </a:lnTo>
                </a:path>
                <a:path w="1324610" h="668020">
                  <a:moveTo>
                    <a:pt x="45719" y="211835"/>
                  </a:moveTo>
                  <a:lnTo>
                    <a:pt x="278891" y="76199"/>
                  </a:lnTo>
                </a:path>
                <a:path w="1324610" h="668020">
                  <a:moveTo>
                    <a:pt x="563879" y="509015"/>
                  </a:moveTo>
                  <a:lnTo>
                    <a:pt x="768095" y="629411"/>
                  </a:lnTo>
                </a:path>
                <a:path w="1324610" h="668020">
                  <a:moveTo>
                    <a:pt x="1117091" y="432815"/>
                  </a:moveTo>
                  <a:lnTo>
                    <a:pt x="1117091" y="184403"/>
                  </a:lnTo>
                </a:path>
                <a:path w="1324610" h="668020">
                  <a:moveTo>
                    <a:pt x="1117091" y="184403"/>
                  </a:moveTo>
                  <a:lnTo>
                    <a:pt x="1324355" y="64007"/>
                  </a:lnTo>
                </a:path>
                <a:path w="1324610" h="668020">
                  <a:moveTo>
                    <a:pt x="1139951" y="170687"/>
                  </a:moveTo>
                  <a:lnTo>
                    <a:pt x="851915" y="0"/>
                  </a:lnTo>
                </a:path>
                <a:path w="1324610" h="668020">
                  <a:moveTo>
                    <a:pt x="1117091" y="211835"/>
                  </a:moveTo>
                  <a:lnTo>
                    <a:pt x="829055" y="41147"/>
                  </a:lnTo>
                </a:path>
                <a:path w="1324610" h="668020">
                  <a:moveTo>
                    <a:pt x="1046987" y="547115"/>
                  </a:moveTo>
                  <a:lnTo>
                    <a:pt x="922019" y="621791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43813" y="6371538"/>
              <a:ext cx="156057" cy="1560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09777" y="5937503"/>
              <a:ext cx="135890" cy="131445"/>
            </a:xfrm>
            <a:custGeom>
              <a:avLst/>
              <a:gdLst/>
              <a:ahLst/>
              <a:cxnLst/>
              <a:rect l="l" t="t" r="r" b="b"/>
              <a:pathLst>
                <a:path w="135889" h="131445">
                  <a:moveTo>
                    <a:pt x="135635" y="62483"/>
                  </a:moveTo>
                  <a:lnTo>
                    <a:pt x="0" y="0"/>
                  </a:lnTo>
                  <a:lnTo>
                    <a:pt x="77723" y="131063"/>
                  </a:lnTo>
                  <a:lnTo>
                    <a:pt x="92963" y="85343"/>
                  </a:lnTo>
                  <a:lnTo>
                    <a:pt x="135635" y="624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078357" y="5939027"/>
              <a:ext cx="271780" cy="99060"/>
            </a:xfrm>
            <a:custGeom>
              <a:avLst/>
              <a:gdLst/>
              <a:ahLst/>
              <a:cxnLst/>
              <a:rect l="l" t="t" r="r" b="b"/>
              <a:pathLst>
                <a:path w="271779" h="99060">
                  <a:moveTo>
                    <a:pt x="0" y="71627"/>
                  </a:moveTo>
                  <a:lnTo>
                    <a:pt x="23645" y="83629"/>
                  </a:lnTo>
                  <a:lnTo>
                    <a:pt x="48577" y="92201"/>
                  </a:lnTo>
                  <a:lnTo>
                    <a:pt x="74366" y="97345"/>
                  </a:lnTo>
                  <a:lnTo>
                    <a:pt x="100583" y="99059"/>
                  </a:lnTo>
                  <a:lnTo>
                    <a:pt x="151899" y="92154"/>
                  </a:lnTo>
                  <a:lnTo>
                    <a:pt x="199072" y="72389"/>
                  </a:lnTo>
                  <a:lnTo>
                    <a:pt x="239672" y="41195"/>
                  </a:lnTo>
                  <a:lnTo>
                    <a:pt x="271271" y="0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52048" y="6103802"/>
              <a:ext cx="199461" cy="24365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28476" y="6091427"/>
              <a:ext cx="155265" cy="2588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4706172" y="5737859"/>
            <a:ext cx="1342390" cy="893444"/>
            <a:chOff x="4706172" y="5737859"/>
            <a:chExt cx="1342390" cy="893444"/>
          </a:xfrm>
        </p:grpSpPr>
        <p:sp>
          <p:nvSpPr>
            <p:cNvPr id="42" name="object 42"/>
            <p:cNvSpPr/>
            <p:nvPr/>
          </p:nvSpPr>
          <p:spPr>
            <a:xfrm>
              <a:off x="4715133" y="5737859"/>
              <a:ext cx="1324610" cy="722630"/>
            </a:xfrm>
            <a:custGeom>
              <a:avLst/>
              <a:gdLst/>
              <a:ahLst/>
              <a:cxnLst/>
              <a:rect l="l" t="t" r="r" b="b"/>
              <a:pathLst>
                <a:path w="1324610" h="722629">
                  <a:moveTo>
                    <a:pt x="0" y="560831"/>
                  </a:moveTo>
                  <a:lnTo>
                    <a:pt x="0" y="237743"/>
                  </a:lnTo>
                </a:path>
                <a:path w="1324610" h="722629">
                  <a:moveTo>
                    <a:pt x="280415" y="722375"/>
                  </a:moveTo>
                  <a:lnTo>
                    <a:pt x="0" y="560831"/>
                  </a:lnTo>
                </a:path>
                <a:path w="1324610" h="722629">
                  <a:moveTo>
                    <a:pt x="280415" y="669035"/>
                  </a:moveTo>
                  <a:lnTo>
                    <a:pt x="47243" y="534923"/>
                  </a:lnTo>
                </a:path>
                <a:path w="1324610" h="722629">
                  <a:moveTo>
                    <a:pt x="559307" y="560831"/>
                  </a:moveTo>
                  <a:lnTo>
                    <a:pt x="280415" y="722375"/>
                  </a:lnTo>
                </a:path>
                <a:path w="1324610" h="722629">
                  <a:moveTo>
                    <a:pt x="559307" y="243839"/>
                  </a:moveTo>
                  <a:lnTo>
                    <a:pt x="559307" y="560831"/>
                  </a:lnTo>
                </a:path>
                <a:path w="1324610" h="722629">
                  <a:moveTo>
                    <a:pt x="548639" y="233171"/>
                  </a:moveTo>
                  <a:lnTo>
                    <a:pt x="280415" y="77723"/>
                  </a:lnTo>
                </a:path>
                <a:path w="1324610" h="722629">
                  <a:moveTo>
                    <a:pt x="0" y="237743"/>
                  </a:moveTo>
                  <a:lnTo>
                    <a:pt x="280415" y="77723"/>
                  </a:lnTo>
                </a:path>
                <a:path w="1324610" h="722629">
                  <a:moveTo>
                    <a:pt x="47243" y="266699"/>
                  </a:moveTo>
                  <a:lnTo>
                    <a:pt x="280415" y="131063"/>
                  </a:lnTo>
                </a:path>
                <a:path w="1324610" h="722629">
                  <a:moveTo>
                    <a:pt x="781811" y="662939"/>
                  </a:moveTo>
                  <a:lnTo>
                    <a:pt x="559307" y="534923"/>
                  </a:lnTo>
                </a:path>
                <a:path w="1324610" h="722629">
                  <a:moveTo>
                    <a:pt x="758951" y="702563"/>
                  </a:moveTo>
                  <a:lnTo>
                    <a:pt x="536447" y="574547"/>
                  </a:lnTo>
                </a:path>
                <a:path w="1324610" h="722629">
                  <a:moveTo>
                    <a:pt x="1094231" y="225551"/>
                  </a:moveTo>
                  <a:lnTo>
                    <a:pt x="1094231" y="486155"/>
                  </a:lnTo>
                </a:path>
                <a:path w="1324610" h="722629">
                  <a:moveTo>
                    <a:pt x="1139951" y="225551"/>
                  </a:moveTo>
                  <a:lnTo>
                    <a:pt x="1139951" y="486155"/>
                  </a:lnTo>
                </a:path>
                <a:path w="1324610" h="722629">
                  <a:moveTo>
                    <a:pt x="1324355" y="115823"/>
                  </a:moveTo>
                  <a:lnTo>
                    <a:pt x="1117091" y="237743"/>
                  </a:lnTo>
                </a:path>
                <a:path w="1324610" h="722629">
                  <a:moveTo>
                    <a:pt x="1117091" y="237743"/>
                  </a:moveTo>
                  <a:lnTo>
                    <a:pt x="841247" y="74675"/>
                  </a:lnTo>
                </a:path>
                <a:path w="1324610" h="722629">
                  <a:moveTo>
                    <a:pt x="568451" y="233171"/>
                  </a:moveTo>
                  <a:lnTo>
                    <a:pt x="841247" y="74675"/>
                  </a:lnTo>
                </a:path>
                <a:path w="1324610" h="722629">
                  <a:moveTo>
                    <a:pt x="559307" y="222503"/>
                  </a:moveTo>
                  <a:lnTo>
                    <a:pt x="559307" y="0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64865" y="6374587"/>
              <a:ext cx="156057" cy="1560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008961" y="6475171"/>
              <a:ext cx="156057" cy="1560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83585" y="6050279"/>
              <a:ext cx="152400" cy="94615"/>
            </a:xfrm>
            <a:custGeom>
              <a:avLst/>
              <a:gdLst/>
              <a:ahLst/>
              <a:cxnLst/>
              <a:rect l="l" t="t" r="r" b="b"/>
              <a:pathLst>
                <a:path w="152400" h="94614">
                  <a:moveTo>
                    <a:pt x="152399" y="82295"/>
                  </a:moveTo>
                  <a:lnTo>
                    <a:pt x="115823" y="48767"/>
                  </a:lnTo>
                  <a:lnTo>
                    <a:pt x="115823" y="0"/>
                  </a:lnTo>
                  <a:lnTo>
                    <a:pt x="0" y="94487"/>
                  </a:lnTo>
                  <a:lnTo>
                    <a:pt x="152399" y="822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83585" y="5820155"/>
              <a:ext cx="165100" cy="299085"/>
            </a:xfrm>
            <a:custGeom>
              <a:avLst/>
              <a:gdLst/>
              <a:ahLst/>
              <a:cxnLst/>
              <a:rect l="l" t="t" r="r" b="b"/>
              <a:pathLst>
                <a:path w="165100" h="299085">
                  <a:moveTo>
                    <a:pt x="91439" y="298703"/>
                  </a:moveTo>
                  <a:lnTo>
                    <a:pt x="122158" y="272153"/>
                  </a:lnTo>
                  <a:lnTo>
                    <a:pt x="145160" y="239458"/>
                  </a:lnTo>
                  <a:lnTo>
                    <a:pt x="159591" y="202477"/>
                  </a:lnTo>
                  <a:lnTo>
                    <a:pt x="164591" y="163067"/>
                  </a:lnTo>
                  <a:lnTo>
                    <a:pt x="158749" y="119768"/>
                  </a:lnTo>
                  <a:lnTo>
                    <a:pt x="142239" y="80828"/>
                  </a:lnTo>
                  <a:lnTo>
                    <a:pt x="116585" y="47815"/>
                  </a:lnTo>
                  <a:lnTo>
                    <a:pt x="83311" y="22295"/>
                  </a:lnTo>
                  <a:lnTo>
                    <a:pt x="43941" y="5834"/>
                  </a:lnTo>
                  <a:lnTo>
                    <a:pt x="0" y="0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166237" y="6408602"/>
              <a:ext cx="214701" cy="2055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7021128" y="2755574"/>
            <a:ext cx="1332230" cy="2910840"/>
            <a:chOff x="7021128" y="2755574"/>
            <a:chExt cx="1332230" cy="2910840"/>
          </a:xfrm>
        </p:grpSpPr>
        <p:sp>
          <p:nvSpPr>
            <p:cNvPr id="49" name="object 49"/>
            <p:cNvSpPr/>
            <p:nvPr/>
          </p:nvSpPr>
          <p:spPr>
            <a:xfrm>
              <a:off x="7030089" y="2764535"/>
              <a:ext cx="1323340" cy="814069"/>
            </a:xfrm>
            <a:custGeom>
              <a:avLst/>
              <a:gdLst/>
              <a:ahLst/>
              <a:cxnLst/>
              <a:rect l="l" t="t" r="r" b="b"/>
              <a:pathLst>
                <a:path w="1323340" h="814070">
                  <a:moveTo>
                    <a:pt x="0" y="484631"/>
                  </a:moveTo>
                  <a:lnTo>
                    <a:pt x="0" y="161543"/>
                  </a:lnTo>
                </a:path>
                <a:path w="1323340" h="814070">
                  <a:moveTo>
                    <a:pt x="47243" y="455675"/>
                  </a:moveTo>
                  <a:lnTo>
                    <a:pt x="47243" y="187451"/>
                  </a:lnTo>
                </a:path>
                <a:path w="1323340" h="814070">
                  <a:moveTo>
                    <a:pt x="280415" y="646175"/>
                  </a:moveTo>
                  <a:lnTo>
                    <a:pt x="0" y="484631"/>
                  </a:lnTo>
                </a:path>
                <a:path w="1323340" h="814070">
                  <a:moveTo>
                    <a:pt x="556259" y="486155"/>
                  </a:moveTo>
                  <a:lnTo>
                    <a:pt x="280415" y="646175"/>
                  </a:lnTo>
                </a:path>
                <a:path w="1323340" h="814070">
                  <a:moveTo>
                    <a:pt x="513587" y="455675"/>
                  </a:moveTo>
                  <a:lnTo>
                    <a:pt x="280415" y="591311"/>
                  </a:lnTo>
                </a:path>
                <a:path w="1323340" h="814070">
                  <a:moveTo>
                    <a:pt x="559307" y="477011"/>
                  </a:moveTo>
                  <a:lnTo>
                    <a:pt x="559307" y="166115"/>
                  </a:lnTo>
                </a:path>
                <a:path w="1323340" h="814070">
                  <a:moveTo>
                    <a:pt x="280415" y="0"/>
                  </a:moveTo>
                  <a:lnTo>
                    <a:pt x="556259" y="158495"/>
                  </a:lnTo>
                </a:path>
                <a:path w="1323340" h="814070">
                  <a:moveTo>
                    <a:pt x="280415" y="53339"/>
                  </a:moveTo>
                  <a:lnTo>
                    <a:pt x="513587" y="187451"/>
                  </a:lnTo>
                </a:path>
                <a:path w="1323340" h="814070">
                  <a:moveTo>
                    <a:pt x="0" y="161543"/>
                  </a:moveTo>
                  <a:lnTo>
                    <a:pt x="280415" y="0"/>
                  </a:lnTo>
                </a:path>
                <a:path w="1323340" h="814070">
                  <a:moveTo>
                    <a:pt x="800099" y="560831"/>
                  </a:moveTo>
                  <a:lnTo>
                    <a:pt x="563879" y="484631"/>
                  </a:lnTo>
                </a:path>
                <a:path w="1323340" h="814070">
                  <a:moveTo>
                    <a:pt x="1053083" y="327659"/>
                  </a:moveTo>
                  <a:lnTo>
                    <a:pt x="922019" y="504443"/>
                  </a:lnTo>
                </a:path>
                <a:path w="1323340" h="814070">
                  <a:moveTo>
                    <a:pt x="865631" y="60959"/>
                  </a:moveTo>
                  <a:lnTo>
                    <a:pt x="1053083" y="316991"/>
                  </a:lnTo>
                </a:path>
                <a:path w="1323340" h="814070">
                  <a:moveTo>
                    <a:pt x="848867" y="115823"/>
                  </a:moveTo>
                  <a:lnTo>
                    <a:pt x="999743" y="323087"/>
                  </a:lnTo>
                </a:path>
                <a:path w="1323340" h="814070">
                  <a:moveTo>
                    <a:pt x="563879" y="158495"/>
                  </a:moveTo>
                  <a:lnTo>
                    <a:pt x="865631" y="60959"/>
                  </a:lnTo>
                </a:path>
                <a:path w="1323340" h="814070">
                  <a:moveTo>
                    <a:pt x="932687" y="813815"/>
                  </a:moveTo>
                  <a:lnTo>
                    <a:pt x="894587" y="676655"/>
                  </a:lnTo>
                </a:path>
                <a:path w="1323340" h="814070">
                  <a:moveTo>
                    <a:pt x="1322831" y="323087"/>
                  </a:moveTo>
                  <a:lnTo>
                    <a:pt x="1060703" y="323087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536057" y="3474719"/>
              <a:ext cx="96520" cy="184785"/>
            </a:xfrm>
            <a:custGeom>
              <a:avLst/>
              <a:gdLst/>
              <a:ahLst/>
              <a:cxnLst/>
              <a:rect l="l" t="t" r="r" b="b"/>
              <a:pathLst>
                <a:path w="96520" h="184785">
                  <a:moveTo>
                    <a:pt x="96011" y="184403"/>
                  </a:moveTo>
                  <a:lnTo>
                    <a:pt x="47243" y="0"/>
                  </a:lnTo>
                  <a:lnTo>
                    <a:pt x="0" y="184403"/>
                  </a:lnTo>
                  <a:lnTo>
                    <a:pt x="47243" y="160019"/>
                  </a:lnTo>
                  <a:lnTo>
                    <a:pt x="96011" y="1844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30089" y="4108703"/>
              <a:ext cx="1323340" cy="981710"/>
            </a:xfrm>
            <a:custGeom>
              <a:avLst/>
              <a:gdLst/>
              <a:ahLst/>
              <a:cxnLst/>
              <a:rect l="l" t="t" r="r" b="b"/>
              <a:pathLst>
                <a:path w="1323340" h="981710">
                  <a:moveTo>
                    <a:pt x="0" y="650747"/>
                  </a:moveTo>
                  <a:lnTo>
                    <a:pt x="0" y="327659"/>
                  </a:lnTo>
                </a:path>
                <a:path w="1323340" h="981710">
                  <a:moveTo>
                    <a:pt x="47243" y="624839"/>
                  </a:moveTo>
                  <a:lnTo>
                    <a:pt x="47243" y="356615"/>
                  </a:lnTo>
                </a:path>
                <a:path w="1323340" h="981710">
                  <a:moveTo>
                    <a:pt x="280415" y="812291"/>
                  </a:moveTo>
                  <a:lnTo>
                    <a:pt x="0" y="650747"/>
                  </a:lnTo>
                </a:path>
                <a:path w="1323340" h="981710">
                  <a:moveTo>
                    <a:pt x="556259" y="653795"/>
                  </a:moveTo>
                  <a:lnTo>
                    <a:pt x="280415" y="812291"/>
                  </a:lnTo>
                </a:path>
                <a:path w="1323340" h="981710">
                  <a:moveTo>
                    <a:pt x="513587" y="624839"/>
                  </a:moveTo>
                  <a:lnTo>
                    <a:pt x="280415" y="758951"/>
                  </a:lnTo>
                </a:path>
                <a:path w="1323340" h="981710">
                  <a:moveTo>
                    <a:pt x="559307" y="646175"/>
                  </a:moveTo>
                  <a:lnTo>
                    <a:pt x="559307" y="335279"/>
                  </a:lnTo>
                </a:path>
                <a:path w="1323340" h="981710">
                  <a:moveTo>
                    <a:pt x="280415" y="167639"/>
                  </a:moveTo>
                  <a:lnTo>
                    <a:pt x="556259" y="326135"/>
                  </a:lnTo>
                </a:path>
                <a:path w="1323340" h="981710">
                  <a:moveTo>
                    <a:pt x="280415" y="220979"/>
                  </a:moveTo>
                  <a:lnTo>
                    <a:pt x="513587" y="356615"/>
                  </a:lnTo>
                </a:path>
                <a:path w="1323340" h="981710">
                  <a:moveTo>
                    <a:pt x="0" y="327659"/>
                  </a:moveTo>
                  <a:lnTo>
                    <a:pt x="280415" y="167639"/>
                  </a:lnTo>
                </a:path>
                <a:path w="1323340" h="981710">
                  <a:moveTo>
                    <a:pt x="797051" y="729995"/>
                  </a:moveTo>
                  <a:lnTo>
                    <a:pt x="563879" y="653795"/>
                  </a:lnTo>
                </a:path>
                <a:path w="1323340" h="981710">
                  <a:moveTo>
                    <a:pt x="922019" y="673607"/>
                  </a:moveTo>
                  <a:lnTo>
                    <a:pt x="1048511" y="499871"/>
                  </a:lnTo>
                </a:path>
                <a:path w="1323340" h="981710">
                  <a:moveTo>
                    <a:pt x="871727" y="236219"/>
                  </a:moveTo>
                  <a:lnTo>
                    <a:pt x="1053083" y="487679"/>
                  </a:lnTo>
                </a:path>
                <a:path w="1323340" h="981710">
                  <a:moveTo>
                    <a:pt x="563879" y="327659"/>
                  </a:moveTo>
                  <a:lnTo>
                    <a:pt x="858011" y="231647"/>
                  </a:lnTo>
                </a:path>
                <a:path w="1323340" h="981710">
                  <a:moveTo>
                    <a:pt x="932687" y="981455"/>
                  </a:moveTo>
                  <a:lnTo>
                    <a:pt x="891539" y="842771"/>
                  </a:lnTo>
                </a:path>
                <a:path w="1323340" h="981710">
                  <a:moveTo>
                    <a:pt x="1063751" y="489203"/>
                  </a:moveTo>
                  <a:lnTo>
                    <a:pt x="1322831" y="489203"/>
                  </a:lnTo>
                </a:path>
                <a:path w="1323340" h="981710">
                  <a:moveTo>
                    <a:pt x="1042415" y="77723"/>
                  </a:moveTo>
                  <a:lnTo>
                    <a:pt x="876299" y="220979"/>
                  </a:lnTo>
                </a:path>
                <a:path w="1323340" h="981710">
                  <a:moveTo>
                    <a:pt x="864107" y="217931"/>
                  </a:moveTo>
                  <a:lnTo>
                    <a:pt x="826007" y="0"/>
                  </a:lnTo>
                </a:path>
                <a:path w="1323340" h="981710">
                  <a:moveTo>
                    <a:pt x="1060703" y="504443"/>
                  </a:moveTo>
                  <a:lnTo>
                    <a:pt x="1127759" y="720851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02681" y="4967935"/>
              <a:ext cx="156057" cy="15605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93257" y="4229282"/>
              <a:ext cx="134111" cy="24060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968873" y="4724582"/>
              <a:ext cx="130881" cy="30918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581777" y="3640835"/>
              <a:ext cx="0" cy="520065"/>
            </a:xfrm>
            <a:custGeom>
              <a:avLst/>
              <a:gdLst/>
              <a:ahLst/>
              <a:cxnLst/>
              <a:rect l="l" t="t" r="r" b="b"/>
              <a:pathLst>
                <a:path h="520064">
                  <a:moveTo>
                    <a:pt x="0" y="0"/>
                  </a:moveTo>
                  <a:lnTo>
                    <a:pt x="0" y="51968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533005" y="3634739"/>
              <a:ext cx="94615" cy="1524000"/>
            </a:xfrm>
            <a:custGeom>
              <a:avLst/>
              <a:gdLst/>
              <a:ahLst/>
              <a:cxnLst/>
              <a:rect l="l" t="t" r="r" b="b"/>
              <a:pathLst>
                <a:path w="94615" h="1524000">
                  <a:moveTo>
                    <a:pt x="60960" y="0"/>
                  </a:moveTo>
                  <a:lnTo>
                    <a:pt x="42672" y="0"/>
                  </a:lnTo>
                  <a:lnTo>
                    <a:pt x="42672" y="530352"/>
                  </a:lnTo>
                  <a:lnTo>
                    <a:pt x="60960" y="530352"/>
                  </a:lnTo>
                  <a:lnTo>
                    <a:pt x="60960" y="0"/>
                  </a:lnTo>
                  <a:close/>
                </a:path>
                <a:path w="94615" h="1524000">
                  <a:moveTo>
                    <a:pt x="94488" y="1524000"/>
                  </a:moveTo>
                  <a:lnTo>
                    <a:pt x="48768" y="1339596"/>
                  </a:lnTo>
                  <a:lnTo>
                    <a:pt x="0" y="1524000"/>
                  </a:lnTo>
                  <a:lnTo>
                    <a:pt x="48768" y="1501140"/>
                  </a:lnTo>
                  <a:lnTo>
                    <a:pt x="94488" y="1524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575681" y="5141975"/>
              <a:ext cx="0" cy="520065"/>
            </a:xfrm>
            <a:custGeom>
              <a:avLst/>
              <a:gdLst/>
              <a:ahLst/>
              <a:cxnLst/>
              <a:rect l="l" t="t" r="r" b="b"/>
              <a:pathLst>
                <a:path h="520064">
                  <a:moveTo>
                    <a:pt x="0" y="0"/>
                  </a:moveTo>
                  <a:lnTo>
                    <a:pt x="0" y="51968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571109" y="5135879"/>
              <a:ext cx="18415" cy="530860"/>
            </a:xfrm>
            <a:custGeom>
              <a:avLst/>
              <a:gdLst/>
              <a:ahLst/>
              <a:cxnLst/>
              <a:rect l="l" t="t" r="r" b="b"/>
              <a:pathLst>
                <a:path w="18415" h="530860">
                  <a:moveTo>
                    <a:pt x="18287" y="530351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30351"/>
                  </a:lnTo>
                  <a:lnTo>
                    <a:pt x="18287" y="5303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7021128" y="5806622"/>
            <a:ext cx="1424940" cy="721360"/>
            <a:chOff x="7021128" y="5806622"/>
            <a:chExt cx="1424940" cy="721360"/>
          </a:xfrm>
        </p:grpSpPr>
        <p:sp>
          <p:nvSpPr>
            <p:cNvPr id="60" name="object 60"/>
            <p:cNvSpPr/>
            <p:nvPr/>
          </p:nvSpPr>
          <p:spPr>
            <a:xfrm>
              <a:off x="7030089" y="5815583"/>
              <a:ext cx="1323340" cy="647700"/>
            </a:xfrm>
            <a:custGeom>
              <a:avLst/>
              <a:gdLst/>
              <a:ahLst/>
              <a:cxnLst/>
              <a:rect l="l" t="t" r="r" b="b"/>
              <a:pathLst>
                <a:path w="1323340" h="647700">
                  <a:moveTo>
                    <a:pt x="0" y="486155"/>
                  </a:moveTo>
                  <a:lnTo>
                    <a:pt x="0" y="163067"/>
                  </a:lnTo>
                </a:path>
                <a:path w="1323340" h="647700">
                  <a:moveTo>
                    <a:pt x="280415" y="647699"/>
                  </a:moveTo>
                  <a:lnTo>
                    <a:pt x="0" y="486155"/>
                  </a:lnTo>
                </a:path>
                <a:path w="1323340" h="647700">
                  <a:moveTo>
                    <a:pt x="280415" y="592835"/>
                  </a:moveTo>
                  <a:lnTo>
                    <a:pt x="47243" y="460247"/>
                  </a:lnTo>
                </a:path>
                <a:path w="1323340" h="647700">
                  <a:moveTo>
                    <a:pt x="553211" y="489203"/>
                  </a:moveTo>
                  <a:lnTo>
                    <a:pt x="280415" y="647699"/>
                  </a:lnTo>
                </a:path>
                <a:path w="1323340" h="647700">
                  <a:moveTo>
                    <a:pt x="559307" y="167639"/>
                  </a:moveTo>
                  <a:lnTo>
                    <a:pt x="559307" y="481583"/>
                  </a:lnTo>
                </a:path>
                <a:path w="1323340" h="647700">
                  <a:moveTo>
                    <a:pt x="513587" y="192023"/>
                  </a:moveTo>
                  <a:lnTo>
                    <a:pt x="513587" y="460247"/>
                  </a:lnTo>
                </a:path>
                <a:path w="1323340" h="647700">
                  <a:moveTo>
                    <a:pt x="280415" y="1523"/>
                  </a:moveTo>
                  <a:lnTo>
                    <a:pt x="553211" y="160019"/>
                  </a:lnTo>
                </a:path>
                <a:path w="1323340" h="647700">
                  <a:moveTo>
                    <a:pt x="0" y="163067"/>
                  </a:moveTo>
                  <a:lnTo>
                    <a:pt x="280415" y="1523"/>
                  </a:lnTo>
                </a:path>
                <a:path w="1323340" h="647700">
                  <a:moveTo>
                    <a:pt x="47243" y="192023"/>
                  </a:moveTo>
                  <a:lnTo>
                    <a:pt x="280415" y="56387"/>
                  </a:lnTo>
                </a:path>
                <a:path w="1323340" h="647700">
                  <a:moveTo>
                    <a:pt x="563879" y="489203"/>
                  </a:moveTo>
                  <a:lnTo>
                    <a:pt x="769619" y="609599"/>
                  </a:lnTo>
                </a:path>
                <a:path w="1323340" h="647700">
                  <a:moveTo>
                    <a:pt x="1094231" y="150875"/>
                  </a:moveTo>
                  <a:lnTo>
                    <a:pt x="1094231" y="411479"/>
                  </a:lnTo>
                </a:path>
                <a:path w="1323340" h="647700">
                  <a:moveTo>
                    <a:pt x="1139951" y="150875"/>
                  </a:moveTo>
                  <a:lnTo>
                    <a:pt x="1139951" y="411479"/>
                  </a:lnTo>
                </a:path>
                <a:path w="1323340" h="647700">
                  <a:moveTo>
                    <a:pt x="1322831" y="39623"/>
                  </a:moveTo>
                  <a:lnTo>
                    <a:pt x="1117091" y="163067"/>
                  </a:lnTo>
                </a:path>
                <a:path w="1323340" h="647700">
                  <a:moveTo>
                    <a:pt x="1117091" y="163067"/>
                  </a:moveTo>
                  <a:lnTo>
                    <a:pt x="841247" y="0"/>
                  </a:lnTo>
                </a:path>
                <a:path w="1323340" h="647700">
                  <a:moveTo>
                    <a:pt x="563879" y="160019"/>
                  </a:moveTo>
                  <a:lnTo>
                    <a:pt x="841247" y="0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128589" y="6371538"/>
              <a:ext cx="156057" cy="15605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942965" y="5971031"/>
              <a:ext cx="147955" cy="86995"/>
            </a:xfrm>
            <a:custGeom>
              <a:avLst/>
              <a:gdLst/>
              <a:ahLst/>
              <a:cxnLst/>
              <a:rect l="l" t="t" r="r" b="b"/>
              <a:pathLst>
                <a:path w="147954" h="86995">
                  <a:moveTo>
                    <a:pt x="147827" y="4571"/>
                  </a:moveTo>
                  <a:lnTo>
                    <a:pt x="0" y="0"/>
                  </a:lnTo>
                  <a:lnTo>
                    <a:pt x="27431" y="38099"/>
                  </a:lnTo>
                  <a:lnTo>
                    <a:pt x="22859" y="86867"/>
                  </a:lnTo>
                  <a:lnTo>
                    <a:pt x="147827" y="4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830189" y="5993891"/>
              <a:ext cx="167640" cy="398145"/>
            </a:xfrm>
            <a:custGeom>
              <a:avLst/>
              <a:gdLst/>
              <a:ahLst/>
              <a:cxnLst/>
              <a:rect l="l" t="t" r="r" b="b"/>
              <a:pathLst>
                <a:path w="167640" h="398145">
                  <a:moveTo>
                    <a:pt x="167639" y="0"/>
                  </a:moveTo>
                  <a:lnTo>
                    <a:pt x="126203" y="21611"/>
                  </a:lnTo>
                  <a:lnTo>
                    <a:pt x="89751" y="49354"/>
                  </a:lnTo>
                  <a:lnTo>
                    <a:pt x="58791" y="82455"/>
                  </a:lnTo>
                  <a:lnTo>
                    <a:pt x="33830" y="120142"/>
                  </a:lnTo>
                  <a:lnTo>
                    <a:pt x="15373" y="161641"/>
                  </a:lnTo>
                  <a:lnTo>
                    <a:pt x="3927" y="206179"/>
                  </a:lnTo>
                  <a:lnTo>
                    <a:pt x="0" y="252983"/>
                  </a:lnTo>
                  <a:lnTo>
                    <a:pt x="2595" y="291464"/>
                  </a:lnTo>
                  <a:lnTo>
                    <a:pt x="10477" y="328802"/>
                  </a:lnTo>
                  <a:lnTo>
                    <a:pt x="23788" y="364426"/>
                  </a:lnTo>
                  <a:lnTo>
                    <a:pt x="42671" y="397763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290437" y="6365747"/>
              <a:ext cx="143510" cy="116205"/>
            </a:xfrm>
            <a:custGeom>
              <a:avLst/>
              <a:gdLst/>
              <a:ahLst/>
              <a:cxnLst/>
              <a:rect l="l" t="t" r="r" b="b"/>
              <a:pathLst>
                <a:path w="143509" h="116204">
                  <a:moveTo>
                    <a:pt x="143255" y="74675"/>
                  </a:moveTo>
                  <a:lnTo>
                    <a:pt x="105155" y="48767"/>
                  </a:lnTo>
                  <a:lnTo>
                    <a:pt x="94487" y="0"/>
                  </a:lnTo>
                  <a:lnTo>
                    <a:pt x="0" y="115823"/>
                  </a:lnTo>
                  <a:lnTo>
                    <a:pt x="143255" y="7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185281" y="6091427"/>
              <a:ext cx="251460" cy="344805"/>
            </a:xfrm>
            <a:custGeom>
              <a:avLst/>
              <a:gdLst/>
              <a:ahLst/>
              <a:cxnLst/>
              <a:rect l="l" t="t" r="r" b="b"/>
              <a:pathLst>
                <a:path w="251459" h="344804">
                  <a:moveTo>
                    <a:pt x="188975" y="344423"/>
                  </a:moveTo>
                  <a:lnTo>
                    <a:pt x="215455" y="313205"/>
                  </a:lnTo>
                  <a:lnTo>
                    <a:pt x="235076" y="277558"/>
                  </a:lnTo>
                  <a:lnTo>
                    <a:pt x="247268" y="238767"/>
                  </a:lnTo>
                  <a:lnTo>
                    <a:pt x="251459" y="198119"/>
                  </a:lnTo>
                  <a:lnTo>
                    <a:pt x="246243" y="152595"/>
                  </a:lnTo>
                  <a:lnTo>
                    <a:pt x="231376" y="110856"/>
                  </a:lnTo>
                  <a:lnTo>
                    <a:pt x="208032" y="74076"/>
                  </a:lnTo>
                  <a:lnTo>
                    <a:pt x="177383" y="43427"/>
                  </a:lnTo>
                  <a:lnTo>
                    <a:pt x="140603" y="20083"/>
                  </a:lnTo>
                  <a:lnTo>
                    <a:pt x="98864" y="5216"/>
                  </a:lnTo>
                  <a:lnTo>
                    <a:pt x="53339" y="0"/>
                  </a:lnTo>
                  <a:lnTo>
                    <a:pt x="39647" y="547"/>
                  </a:lnTo>
                  <a:lnTo>
                    <a:pt x="26098" y="2095"/>
                  </a:lnTo>
                  <a:lnTo>
                    <a:pt x="12834" y="4500"/>
                  </a:lnTo>
                  <a:lnTo>
                    <a:pt x="0" y="7619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2897002" y="3476244"/>
            <a:ext cx="94615" cy="692150"/>
            <a:chOff x="2897002" y="3476244"/>
            <a:chExt cx="94615" cy="692150"/>
          </a:xfrm>
        </p:grpSpPr>
        <p:sp>
          <p:nvSpPr>
            <p:cNvPr id="67" name="object 67"/>
            <p:cNvSpPr/>
            <p:nvPr/>
          </p:nvSpPr>
          <p:spPr>
            <a:xfrm>
              <a:off x="2897002" y="3980687"/>
              <a:ext cx="94615" cy="187960"/>
            </a:xfrm>
            <a:custGeom>
              <a:avLst/>
              <a:gdLst/>
              <a:ahLst/>
              <a:cxnLst/>
              <a:rect l="l" t="t" r="r" b="b"/>
              <a:pathLst>
                <a:path w="94614" h="187960">
                  <a:moveTo>
                    <a:pt x="94487" y="0"/>
                  </a:moveTo>
                  <a:lnTo>
                    <a:pt x="48767" y="22859"/>
                  </a:lnTo>
                  <a:lnTo>
                    <a:pt x="0" y="0"/>
                  </a:lnTo>
                  <a:lnTo>
                    <a:pt x="48767" y="187451"/>
                  </a:lnTo>
                  <a:lnTo>
                    <a:pt x="944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951866" y="3479292"/>
              <a:ext cx="0" cy="523240"/>
            </a:xfrm>
            <a:custGeom>
              <a:avLst/>
              <a:gdLst/>
              <a:ahLst/>
              <a:cxnLst/>
              <a:rect l="l" t="t" r="r" b="b"/>
              <a:pathLst>
                <a:path h="523239">
                  <a:moveTo>
                    <a:pt x="0" y="5227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935102" y="3476244"/>
              <a:ext cx="18415" cy="527685"/>
            </a:xfrm>
            <a:custGeom>
              <a:avLst/>
              <a:gdLst/>
              <a:ahLst/>
              <a:cxnLst/>
              <a:rect l="l" t="t" r="r" b="b"/>
              <a:pathLst>
                <a:path w="18414" h="527685">
                  <a:moveTo>
                    <a:pt x="18287" y="527303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27303"/>
                  </a:lnTo>
                  <a:lnTo>
                    <a:pt x="18287" y="5273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0" name="object 70"/>
          <p:cNvGrpSpPr/>
          <p:nvPr/>
        </p:nvGrpSpPr>
        <p:grpSpPr>
          <a:xfrm>
            <a:off x="2892430" y="4989576"/>
            <a:ext cx="94615" cy="692150"/>
            <a:chOff x="2892430" y="4989576"/>
            <a:chExt cx="94615" cy="692150"/>
          </a:xfrm>
        </p:grpSpPr>
        <p:sp>
          <p:nvSpPr>
            <p:cNvPr id="71" name="object 71"/>
            <p:cNvSpPr/>
            <p:nvPr/>
          </p:nvSpPr>
          <p:spPr>
            <a:xfrm>
              <a:off x="2892430" y="5494020"/>
              <a:ext cx="94615" cy="187960"/>
            </a:xfrm>
            <a:custGeom>
              <a:avLst/>
              <a:gdLst/>
              <a:ahLst/>
              <a:cxnLst/>
              <a:rect l="l" t="t" r="r" b="b"/>
              <a:pathLst>
                <a:path w="94614" h="187960">
                  <a:moveTo>
                    <a:pt x="94487" y="0"/>
                  </a:moveTo>
                  <a:lnTo>
                    <a:pt x="48767" y="24383"/>
                  </a:lnTo>
                  <a:lnTo>
                    <a:pt x="0" y="0"/>
                  </a:lnTo>
                  <a:lnTo>
                    <a:pt x="48767" y="187451"/>
                  </a:lnTo>
                  <a:lnTo>
                    <a:pt x="944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945770" y="4992624"/>
              <a:ext cx="0" cy="523240"/>
            </a:xfrm>
            <a:custGeom>
              <a:avLst/>
              <a:gdLst/>
              <a:ahLst/>
              <a:cxnLst/>
              <a:rect l="l" t="t" r="r" b="b"/>
              <a:pathLst>
                <a:path h="523239">
                  <a:moveTo>
                    <a:pt x="0" y="5227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933578" y="4989576"/>
              <a:ext cx="18415" cy="528955"/>
            </a:xfrm>
            <a:custGeom>
              <a:avLst/>
              <a:gdLst/>
              <a:ahLst/>
              <a:cxnLst/>
              <a:rect l="l" t="t" r="r" b="b"/>
              <a:pathLst>
                <a:path w="18414" h="528954">
                  <a:moveTo>
                    <a:pt x="18287" y="528827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28827"/>
                  </a:lnTo>
                  <a:lnTo>
                    <a:pt x="18287" y="5288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4577974" y="3028187"/>
            <a:ext cx="1374775" cy="94615"/>
            <a:chOff x="4577974" y="3028187"/>
            <a:chExt cx="1374775" cy="94615"/>
          </a:xfrm>
        </p:grpSpPr>
        <p:sp>
          <p:nvSpPr>
            <p:cNvPr id="75" name="object 75"/>
            <p:cNvSpPr/>
            <p:nvPr/>
          </p:nvSpPr>
          <p:spPr>
            <a:xfrm>
              <a:off x="5768218" y="3028187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5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582546" y="3081527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>
                  <a:moveTo>
                    <a:pt x="120395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577974" y="3066287"/>
              <a:ext cx="1213485" cy="18415"/>
            </a:xfrm>
            <a:custGeom>
              <a:avLst/>
              <a:gdLst/>
              <a:ahLst/>
              <a:cxnLst/>
              <a:rect l="l" t="t" r="r" b="b"/>
              <a:pathLst>
                <a:path w="1213485" h="18414">
                  <a:moveTo>
                    <a:pt x="1213103" y="18287"/>
                  </a:moveTo>
                  <a:lnTo>
                    <a:pt x="121310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1310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6249801" y="6068567"/>
            <a:ext cx="715010" cy="94615"/>
            <a:chOff x="6249801" y="6068567"/>
            <a:chExt cx="715010" cy="94615"/>
          </a:xfrm>
        </p:grpSpPr>
        <p:sp>
          <p:nvSpPr>
            <p:cNvPr id="79" name="object 79"/>
            <p:cNvSpPr/>
            <p:nvPr/>
          </p:nvSpPr>
          <p:spPr>
            <a:xfrm>
              <a:off x="6780153" y="6068567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4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254373" y="6121907"/>
              <a:ext cx="544195" cy="0"/>
            </a:xfrm>
            <a:custGeom>
              <a:avLst/>
              <a:gdLst/>
              <a:ahLst/>
              <a:cxnLst/>
              <a:rect l="l" t="t" r="r" b="b"/>
              <a:pathLst>
                <a:path w="544195">
                  <a:moveTo>
                    <a:pt x="54406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249801" y="6106667"/>
              <a:ext cx="553720" cy="18415"/>
            </a:xfrm>
            <a:custGeom>
              <a:avLst/>
              <a:gdLst/>
              <a:ahLst/>
              <a:cxnLst/>
              <a:rect l="l" t="t" r="r" b="b"/>
              <a:pathLst>
                <a:path w="553720" h="18414">
                  <a:moveTo>
                    <a:pt x="553211" y="18287"/>
                  </a:moveTo>
                  <a:lnTo>
                    <a:pt x="55321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55321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2" name="object 82"/>
          <p:cNvGrpSpPr/>
          <p:nvPr/>
        </p:nvGrpSpPr>
        <p:grpSpPr>
          <a:xfrm>
            <a:off x="3931797" y="6068567"/>
            <a:ext cx="715010" cy="94615"/>
            <a:chOff x="3931797" y="6068567"/>
            <a:chExt cx="715010" cy="94615"/>
          </a:xfrm>
        </p:grpSpPr>
        <p:sp>
          <p:nvSpPr>
            <p:cNvPr id="83" name="object 83"/>
            <p:cNvSpPr/>
            <p:nvPr/>
          </p:nvSpPr>
          <p:spPr>
            <a:xfrm>
              <a:off x="4462149" y="6068567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5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936369" y="6121907"/>
              <a:ext cx="544195" cy="0"/>
            </a:xfrm>
            <a:custGeom>
              <a:avLst/>
              <a:gdLst/>
              <a:ahLst/>
              <a:cxnLst/>
              <a:rect l="l" t="t" r="r" b="b"/>
              <a:pathLst>
                <a:path w="544195">
                  <a:moveTo>
                    <a:pt x="54406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931797" y="6106667"/>
              <a:ext cx="553720" cy="18415"/>
            </a:xfrm>
            <a:custGeom>
              <a:avLst/>
              <a:gdLst/>
              <a:ahLst/>
              <a:cxnLst/>
              <a:rect l="l" t="t" r="r" b="b"/>
              <a:pathLst>
                <a:path w="553720" h="18414">
                  <a:moveTo>
                    <a:pt x="553211" y="18287"/>
                  </a:moveTo>
                  <a:lnTo>
                    <a:pt x="55321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55321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3169296" y="3298854"/>
            <a:ext cx="135890" cy="376555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44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448188" y="3137310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715904" y="2648106"/>
            <a:ext cx="2011680" cy="377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385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  <a:p>
            <a:pPr marL="1030605">
              <a:lnSpc>
                <a:spcPts val="1385"/>
              </a:lnSpc>
            </a:pPr>
            <a:r>
              <a:rPr sz="1200" b="1" spc="5" dirty="0">
                <a:latin typeface="Arial"/>
                <a:cs typeface="Arial"/>
              </a:rPr>
              <a:t>ZnCl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, </a:t>
            </a:r>
            <a:r>
              <a:rPr sz="1200" b="1" spc="-5" dirty="0">
                <a:latin typeface="Arial"/>
                <a:cs typeface="Arial"/>
              </a:rPr>
              <a:t>170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169296" y="4815233"/>
            <a:ext cx="135890" cy="3746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310"/>
              </a:lnSpc>
              <a:spcBef>
                <a:spcPts val="25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451236" y="4653689"/>
            <a:ext cx="245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728604" y="4167533"/>
            <a:ext cx="2209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425836" y="6185308"/>
            <a:ext cx="3594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28604" y="5699153"/>
            <a:ext cx="2209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169296" y="6349900"/>
            <a:ext cx="2569845" cy="37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60"/>
              </a:lnSpc>
              <a:spcBef>
                <a:spcPts val="100"/>
              </a:spcBef>
              <a:tabLst>
                <a:tab pos="2333625" algn="l"/>
              </a:tabLst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	</a:t>
            </a:r>
            <a:r>
              <a:rPr sz="1200" b="1" spc="2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60"/>
              </a:lnSpc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743839" y="6188357"/>
            <a:ext cx="3613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10" dirty="0">
                <a:latin typeface="Arial"/>
                <a:cs typeface="Arial"/>
              </a:rPr>
              <a:t>H</a:t>
            </a:r>
            <a:r>
              <a:rPr sz="1275" b="1" spc="15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048131" y="5699153"/>
            <a:ext cx="2209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211454" y="5542181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908179" y="6541924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832734" y="3234845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922650" y="3545742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347846" y="2974242"/>
            <a:ext cx="2209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832734" y="4749701"/>
            <a:ext cx="226060" cy="518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2235">
              <a:lnSpc>
                <a:spcPct val="100000"/>
              </a:lnSpc>
              <a:spcBef>
                <a:spcPts val="994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347846" y="4487573"/>
            <a:ext cx="2209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079622" y="4019705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776346" y="3908453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120770" y="4795421"/>
            <a:ext cx="245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340226" y="4869706"/>
            <a:ext cx="87630" cy="160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b="1" spc="15" dirty="0"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779902" y="6191405"/>
            <a:ext cx="640080" cy="37020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38100" marR="30480" indent="278765">
              <a:lnSpc>
                <a:spcPts val="1270"/>
              </a:lnSpc>
              <a:spcBef>
                <a:spcPts val="284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20" dirty="0">
                <a:latin typeface="Arial"/>
                <a:cs typeface="Arial"/>
              </a:rPr>
              <a:t>H</a:t>
            </a:r>
            <a:r>
              <a:rPr sz="1275" b="1" spc="15" baseline="-16339" dirty="0">
                <a:latin typeface="Arial"/>
                <a:cs typeface="Arial"/>
              </a:rPr>
              <a:t>2  </a:t>
            </a:r>
            <a:r>
              <a:rPr sz="1200" b="1" spc="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10" dirty="0">
                <a:latin typeface="Arial"/>
                <a:cs typeface="Arial"/>
              </a:rPr>
              <a:t>H</a:t>
            </a:r>
            <a:r>
              <a:rPr sz="1275" b="1" spc="15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363086" y="5703725"/>
            <a:ext cx="2209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207893" y="3553362"/>
            <a:ext cx="3308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-10" dirty="0">
                <a:latin typeface="Arial"/>
                <a:cs typeface="Arial"/>
              </a:rPr>
              <a:t>6</a:t>
            </a:r>
            <a:r>
              <a:rPr sz="1200" b="1" dirty="0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076073" y="5865269"/>
            <a:ext cx="3403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[</a:t>
            </a:r>
            <a:r>
              <a:rPr sz="1200" b="1" spc="-10" dirty="0">
                <a:latin typeface="Arial"/>
                <a:cs typeface="Arial"/>
              </a:rPr>
              <a:t>3</a:t>
            </a:r>
            <a:r>
              <a:rPr sz="1200" b="1" spc="10" dirty="0">
                <a:latin typeface="Arial"/>
                <a:cs typeface="Arial"/>
              </a:rPr>
              <a:t>,</a:t>
            </a:r>
            <a:r>
              <a:rPr sz="1200" b="1" spc="-10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87864" y="6752333"/>
            <a:ext cx="6733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Char char="•"/>
              <a:tabLst>
                <a:tab pos="15621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protic acid </a:t>
            </a:r>
            <a:r>
              <a:rPr sz="1800" dirty="0">
                <a:latin typeface="Arial"/>
                <a:cs typeface="Arial"/>
              </a:rPr>
              <a:t>or a </a:t>
            </a:r>
            <a:r>
              <a:rPr sz="1800" spc="-10" dirty="0">
                <a:latin typeface="Arial"/>
                <a:cs typeface="Arial"/>
              </a:rPr>
              <a:t>Lewis </a:t>
            </a:r>
            <a:r>
              <a:rPr sz="1800" spc="-5" dirty="0">
                <a:latin typeface="Arial"/>
                <a:cs typeface="Arial"/>
              </a:rPr>
              <a:t>acid can be used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promote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reaction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3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3</a:t>
            </a:fld>
            <a:endParaRPr lang="en-US" sz="1600" b="1" dirty="0" smtClean="0"/>
          </a:p>
        </p:txBody>
      </p:sp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24844" y="273050"/>
            <a:ext cx="2898256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Indoles </a:t>
            </a:r>
            <a:r>
              <a:rPr sz="2200" dirty="0"/>
              <a:t>–</a:t>
            </a:r>
            <a:r>
              <a:rPr sz="2200" spc="-70" dirty="0"/>
              <a:t> </a:t>
            </a:r>
            <a:r>
              <a:rPr sz="2200" spc="-10" dirty="0"/>
              <a:t>Synthesis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64064" y="1111250"/>
            <a:ext cx="43826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smtClean="0">
                <a:solidFill>
                  <a:srgbClr val="0000FF"/>
                </a:solidFill>
                <a:latin typeface="Arial"/>
                <a:cs typeface="Arial"/>
              </a:rPr>
              <a:t>Bischler</a:t>
            </a:r>
            <a:r>
              <a:rPr lang="en-US" sz="2000" spc="-3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smtClean="0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864" y="3376674"/>
            <a:ext cx="5901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An </a:t>
            </a:r>
            <a:r>
              <a:rPr sz="1800" spc="-5" dirty="0">
                <a:latin typeface="Symbol"/>
                <a:cs typeface="Symbol"/>
              </a:rPr>
              <a:t></a:t>
            </a:r>
            <a:r>
              <a:rPr sz="1800" spc="-5" dirty="0">
                <a:latin typeface="Arial"/>
                <a:cs typeface="Arial"/>
              </a:rPr>
              <a:t>-arylaminoketone is cyclised under acidic conditions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864" y="4518150"/>
            <a:ext cx="5197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 indent="-142240">
              <a:lnSpc>
                <a:spcPct val="100000"/>
              </a:lnSpc>
              <a:spcBef>
                <a:spcPts val="100"/>
              </a:spcBef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reaction also </a:t>
            </a:r>
            <a:r>
              <a:rPr sz="1800" spc="-10" dirty="0">
                <a:latin typeface="Arial"/>
                <a:cs typeface="Arial"/>
              </a:rPr>
              <a:t>works with acetals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aldehydes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421850" y="1949279"/>
            <a:ext cx="766445" cy="650875"/>
            <a:chOff x="1421850" y="1949279"/>
            <a:chExt cx="766445" cy="650875"/>
          </a:xfrm>
        </p:grpSpPr>
        <p:sp>
          <p:nvSpPr>
            <p:cNvPr id="8" name="object 8"/>
            <p:cNvSpPr/>
            <p:nvPr/>
          </p:nvSpPr>
          <p:spPr>
            <a:xfrm>
              <a:off x="1429393" y="2116835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0"/>
                  </a:moveTo>
                  <a:lnTo>
                    <a:pt x="0" y="31699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29389" y="2404879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4" h="187960">
                  <a:moveTo>
                    <a:pt x="0" y="28951"/>
                  </a:moveTo>
                  <a:lnTo>
                    <a:pt x="275848" y="187437"/>
                  </a:lnTo>
                </a:path>
                <a:path w="551814" h="187960">
                  <a:moveTo>
                    <a:pt x="45720" y="0"/>
                  </a:moveTo>
                  <a:lnTo>
                    <a:pt x="275848" y="134101"/>
                  </a:lnTo>
                </a:path>
                <a:path w="551814" h="187960">
                  <a:moveTo>
                    <a:pt x="275848" y="187437"/>
                  </a:moveTo>
                  <a:lnTo>
                    <a:pt x="551690" y="28951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36875" y="2116842"/>
              <a:ext cx="44450" cy="317500"/>
            </a:xfrm>
            <a:custGeom>
              <a:avLst/>
              <a:gdLst/>
              <a:ahLst/>
              <a:cxnLst/>
              <a:rect l="l" t="t" r="r" b="b"/>
              <a:pathLst>
                <a:path w="44450" h="317500">
                  <a:moveTo>
                    <a:pt x="44203" y="316988"/>
                  </a:moveTo>
                  <a:lnTo>
                    <a:pt x="44203" y="0"/>
                  </a:lnTo>
                </a:path>
                <a:path w="44450" h="317500">
                  <a:moveTo>
                    <a:pt x="0" y="288037"/>
                  </a:moveTo>
                  <a:lnTo>
                    <a:pt x="0" y="24384"/>
                  </a:lnTo>
                </a:path>
              </a:pathLst>
            </a:custGeom>
            <a:ln w="176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29389" y="1956818"/>
              <a:ext cx="751840" cy="593090"/>
            </a:xfrm>
            <a:custGeom>
              <a:avLst/>
              <a:gdLst/>
              <a:ahLst/>
              <a:cxnLst/>
              <a:rect l="l" t="t" r="r" b="b"/>
              <a:pathLst>
                <a:path w="751839" h="593089">
                  <a:moveTo>
                    <a:pt x="551690" y="160023"/>
                  </a:moveTo>
                  <a:lnTo>
                    <a:pt x="275848" y="0"/>
                  </a:lnTo>
                </a:path>
                <a:path w="751839" h="593089">
                  <a:moveTo>
                    <a:pt x="0" y="160023"/>
                  </a:moveTo>
                  <a:lnTo>
                    <a:pt x="275848" y="0"/>
                  </a:lnTo>
                </a:path>
                <a:path w="751839" h="593089">
                  <a:moveTo>
                    <a:pt x="45720" y="184408"/>
                  </a:moveTo>
                  <a:lnTo>
                    <a:pt x="275848" y="53336"/>
                  </a:lnTo>
                </a:path>
                <a:path w="751839" h="593089">
                  <a:moveTo>
                    <a:pt x="551690" y="477012"/>
                  </a:moveTo>
                  <a:lnTo>
                    <a:pt x="751331" y="592832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308814" y="1972142"/>
            <a:ext cx="422275" cy="582295"/>
            <a:chOff x="2308814" y="1972142"/>
            <a:chExt cx="422275" cy="582295"/>
          </a:xfrm>
        </p:grpSpPr>
        <p:sp>
          <p:nvSpPr>
            <p:cNvPr id="13" name="object 13"/>
            <p:cNvSpPr/>
            <p:nvPr/>
          </p:nvSpPr>
          <p:spPr>
            <a:xfrm>
              <a:off x="2331596" y="2433831"/>
              <a:ext cx="200025" cy="113030"/>
            </a:xfrm>
            <a:custGeom>
              <a:avLst/>
              <a:gdLst/>
              <a:ahLst/>
              <a:cxnLst/>
              <a:rect l="l" t="t" r="r" b="b"/>
              <a:pathLst>
                <a:path w="200025" h="113030">
                  <a:moveTo>
                    <a:pt x="0" y="112776"/>
                  </a:moveTo>
                  <a:lnTo>
                    <a:pt x="199641" y="0"/>
                  </a:lnTo>
                </a:path>
              </a:pathLst>
            </a:custGeom>
            <a:ln w="150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31237" y="2116842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88"/>
                  </a:moveTo>
                  <a:lnTo>
                    <a:pt x="0" y="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16353" y="1979681"/>
              <a:ext cx="407034" cy="161925"/>
            </a:xfrm>
            <a:custGeom>
              <a:avLst/>
              <a:gdLst/>
              <a:ahLst/>
              <a:cxnLst/>
              <a:rect l="l" t="t" r="r" b="b"/>
              <a:pathLst>
                <a:path w="407035" h="161925">
                  <a:moveTo>
                    <a:pt x="214884" y="161546"/>
                  </a:moveTo>
                  <a:lnTo>
                    <a:pt x="0" y="38099"/>
                  </a:lnTo>
                </a:path>
                <a:path w="407035" h="161925">
                  <a:moveTo>
                    <a:pt x="237741" y="123431"/>
                  </a:moveTo>
                  <a:lnTo>
                    <a:pt x="22857" y="0"/>
                  </a:lnTo>
                </a:path>
                <a:path w="407035" h="161925">
                  <a:moveTo>
                    <a:pt x="214884" y="137161"/>
                  </a:moveTo>
                  <a:lnTo>
                    <a:pt x="406912" y="25907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2029920" y="2673098"/>
            <a:ext cx="446405" cy="382905"/>
            <a:chOff x="2029920" y="2673098"/>
            <a:chExt cx="446405" cy="382905"/>
          </a:xfrm>
        </p:grpSpPr>
        <p:sp>
          <p:nvSpPr>
            <p:cNvPr id="17" name="object 17"/>
            <p:cNvSpPr/>
            <p:nvPr/>
          </p:nvSpPr>
          <p:spPr>
            <a:xfrm>
              <a:off x="2256921" y="2673098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19">
                  <a:moveTo>
                    <a:pt x="0" y="0"/>
                  </a:moveTo>
                  <a:lnTo>
                    <a:pt x="0" y="236222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37459" y="2883414"/>
              <a:ext cx="431800" cy="165100"/>
            </a:xfrm>
            <a:custGeom>
              <a:avLst/>
              <a:gdLst/>
              <a:ahLst/>
              <a:cxnLst/>
              <a:rect l="l" t="t" r="r" b="b"/>
              <a:pathLst>
                <a:path w="431800" h="165100">
                  <a:moveTo>
                    <a:pt x="219462" y="25907"/>
                  </a:moveTo>
                  <a:lnTo>
                    <a:pt x="431295" y="146294"/>
                  </a:lnTo>
                </a:path>
                <a:path w="431800" h="165100">
                  <a:moveTo>
                    <a:pt x="239267" y="38099"/>
                  </a:moveTo>
                  <a:lnTo>
                    <a:pt x="22872" y="164590"/>
                  </a:lnTo>
                </a:path>
                <a:path w="431800" h="165100">
                  <a:moveTo>
                    <a:pt x="219462" y="0"/>
                  </a:moveTo>
                  <a:lnTo>
                    <a:pt x="0" y="123431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035686" y="2237232"/>
            <a:ext cx="1353820" cy="96520"/>
            <a:chOff x="3035686" y="2237232"/>
            <a:chExt cx="1353820" cy="96520"/>
          </a:xfrm>
        </p:grpSpPr>
        <p:sp>
          <p:nvSpPr>
            <p:cNvPr id="20" name="object 20"/>
            <p:cNvSpPr/>
            <p:nvPr/>
          </p:nvSpPr>
          <p:spPr>
            <a:xfrm>
              <a:off x="4204594" y="2237232"/>
              <a:ext cx="184785" cy="96520"/>
            </a:xfrm>
            <a:custGeom>
              <a:avLst/>
              <a:gdLst/>
              <a:ahLst/>
              <a:cxnLst/>
              <a:rect l="l" t="t" r="r" b="b"/>
              <a:pathLst>
                <a:path w="184785" h="96519">
                  <a:moveTo>
                    <a:pt x="184403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6011"/>
                  </a:lnTo>
                  <a:lnTo>
                    <a:pt x="184403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37210" y="2284476"/>
              <a:ext cx="1187450" cy="0"/>
            </a:xfrm>
            <a:custGeom>
              <a:avLst/>
              <a:gdLst/>
              <a:ahLst/>
              <a:cxnLst/>
              <a:rect l="l" t="t" r="r" b="b"/>
              <a:pathLst>
                <a:path w="1187450">
                  <a:moveTo>
                    <a:pt x="11871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35686" y="2276856"/>
              <a:ext cx="1191895" cy="18415"/>
            </a:xfrm>
            <a:custGeom>
              <a:avLst/>
              <a:gdLst/>
              <a:ahLst/>
              <a:cxnLst/>
              <a:rect l="l" t="t" r="r" b="b"/>
              <a:pathLst>
                <a:path w="1191895" h="18414">
                  <a:moveTo>
                    <a:pt x="1191767" y="18287"/>
                  </a:moveTo>
                  <a:lnTo>
                    <a:pt x="1191767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191767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8184070" y="1841057"/>
            <a:ext cx="1054735" cy="969644"/>
            <a:chOff x="8184070" y="1841057"/>
            <a:chExt cx="1054735" cy="969644"/>
          </a:xfrm>
        </p:grpSpPr>
        <p:sp>
          <p:nvSpPr>
            <p:cNvPr id="24" name="object 24"/>
            <p:cNvSpPr/>
            <p:nvPr/>
          </p:nvSpPr>
          <p:spPr>
            <a:xfrm>
              <a:off x="8192882" y="2161030"/>
              <a:ext cx="46355" cy="317500"/>
            </a:xfrm>
            <a:custGeom>
              <a:avLst/>
              <a:gdLst/>
              <a:ahLst/>
              <a:cxnLst/>
              <a:rect l="l" t="t" r="r" b="b"/>
              <a:pathLst>
                <a:path w="46354" h="317500">
                  <a:moveTo>
                    <a:pt x="0" y="0"/>
                  </a:moveTo>
                  <a:lnTo>
                    <a:pt x="0" y="316988"/>
                  </a:lnTo>
                </a:path>
                <a:path w="46354" h="317500">
                  <a:moveTo>
                    <a:pt x="45729" y="25907"/>
                  </a:moveTo>
                  <a:lnTo>
                    <a:pt x="45729" y="289559"/>
                  </a:lnTo>
                </a:path>
              </a:pathLst>
            </a:custGeom>
            <a:ln w="176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192882" y="2450590"/>
              <a:ext cx="549275" cy="186055"/>
            </a:xfrm>
            <a:custGeom>
              <a:avLst/>
              <a:gdLst/>
              <a:ahLst/>
              <a:cxnLst/>
              <a:rect l="l" t="t" r="r" b="b"/>
              <a:pathLst>
                <a:path w="549275" h="186055">
                  <a:moveTo>
                    <a:pt x="0" y="27429"/>
                  </a:moveTo>
                  <a:lnTo>
                    <a:pt x="274331" y="185930"/>
                  </a:lnTo>
                </a:path>
                <a:path w="549275" h="186055">
                  <a:moveTo>
                    <a:pt x="274331" y="185930"/>
                  </a:moveTo>
                  <a:lnTo>
                    <a:pt x="548647" y="27429"/>
                  </a:lnTo>
                </a:path>
                <a:path w="549275" h="186055">
                  <a:moveTo>
                    <a:pt x="274331" y="134116"/>
                  </a:moveTo>
                  <a:lnTo>
                    <a:pt x="504444" y="0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741530" y="2161030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88"/>
                  </a:moveTo>
                  <a:lnTo>
                    <a:pt x="0" y="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192882" y="1848609"/>
              <a:ext cx="1038225" cy="954405"/>
            </a:xfrm>
            <a:custGeom>
              <a:avLst/>
              <a:gdLst/>
              <a:ahLst/>
              <a:cxnLst/>
              <a:rect l="l" t="t" r="r" b="b"/>
              <a:pathLst>
                <a:path w="1038225" h="954405">
                  <a:moveTo>
                    <a:pt x="548647" y="312421"/>
                  </a:moveTo>
                  <a:lnTo>
                    <a:pt x="274331" y="153920"/>
                  </a:lnTo>
                </a:path>
                <a:path w="1038225" h="954405">
                  <a:moveTo>
                    <a:pt x="504444" y="338328"/>
                  </a:moveTo>
                  <a:lnTo>
                    <a:pt x="274331" y="207271"/>
                  </a:lnTo>
                </a:path>
                <a:path w="1038225" h="954405">
                  <a:moveTo>
                    <a:pt x="0" y="312421"/>
                  </a:moveTo>
                  <a:lnTo>
                    <a:pt x="274331" y="153920"/>
                  </a:lnTo>
                </a:path>
                <a:path w="1038225" h="954405">
                  <a:moveTo>
                    <a:pt x="548647" y="629410"/>
                  </a:moveTo>
                  <a:lnTo>
                    <a:pt x="775723" y="705609"/>
                  </a:lnTo>
                </a:path>
                <a:path w="1038225" h="954405">
                  <a:moveTo>
                    <a:pt x="905252" y="655317"/>
                  </a:moveTo>
                  <a:lnTo>
                    <a:pt x="1037848" y="473967"/>
                  </a:lnTo>
                </a:path>
                <a:path w="1038225" h="954405">
                  <a:moveTo>
                    <a:pt x="1037848" y="473967"/>
                  </a:moveTo>
                  <a:lnTo>
                    <a:pt x="851924" y="217941"/>
                  </a:lnTo>
                </a:path>
                <a:path w="1038225" h="954405">
                  <a:moveTo>
                    <a:pt x="982979" y="473967"/>
                  </a:moveTo>
                  <a:lnTo>
                    <a:pt x="833629" y="269755"/>
                  </a:lnTo>
                </a:path>
                <a:path w="1038225" h="954405">
                  <a:moveTo>
                    <a:pt x="548647" y="312421"/>
                  </a:moveTo>
                  <a:lnTo>
                    <a:pt x="851924" y="217941"/>
                  </a:lnTo>
                </a:path>
                <a:path w="1038225" h="954405">
                  <a:moveTo>
                    <a:pt x="876307" y="816863"/>
                  </a:moveTo>
                  <a:lnTo>
                    <a:pt x="914407" y="954024"/>
                  </a:lnTo>
                </a:path>
                <a:path w="1038225" h="954405">
                  <a:moveTo>
                    <a:pt x="851924" y="217941"/>
                  </a:moveTo>
                  <a:lnTo>
                    <a:pt x="917444" y="0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6390009" y="2238755"/>
            <a:ext cx="1353820" cy="94615"/>
            <a:chOff x="6390009" y="2238755"/>
            <a:chExt cx="1353820" cy="94615"/>
          </a:xfrm>
        </p:grpSpPr>
        <p:sp>
          <p:nvSpPr>
            <p:cNvPr id="29" name="object 29"/>
            <p:cNvSpPr/>
            <p:nvPr/>
          </p:nvSpPr>
          <p:spPr>
            <a:xfrm>
              <a:off x="7560441" y="2238755"/>
              <a:ext cx="182880" cy="94615"/>
            </a:xfrm>
            <a:custGeom>
              <a:avLst/>
              <a:gdLst/>
              <a:ahLst/>
              <a:cxnLst/>
              <a:rect l="l" t="t" r="r" b="b"/>
              <a:pathLst>
                <a:path w="182879" h="94614">
                  <a:moveTo>
                    <a:pt x="182879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2879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93057" y="2287523"/>
              <a:ext cx="1187450" cy="0"/>
            </a:xfrm>
            <a:custGeom>
              <a:avLst/>
              <a:gdLst/>
              <a:ahLst/>
              <a:cxnLst/>
              <a:rect l="l" t="t" r="r" b="b"/>
              <a:pathLst>
                <a:path w="1187450">
                  <a:moveTo>
                    <a:pt x="11871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90009" y="2276855"/>
              <a:ext cx="1193800" cy="18415"/>
            </a:xfrm>
            <a:custGeom>
              <a:avLst/>
              <a:gdLst/>
              <a:ahLst/>
              <a:cxnLst/>
              <a:rect l="l" t="t" r="r" b="b"/>
              <a:pathLst>
                <a:path w="1193800" h="18414">
                  <a:moveTo>
                    <a:pt x="1193291" y="18287"/>
                  </a:moveTo>
                  <a:lnTo>
                    <a:pt x="119329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19329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4831287" y="1773932"/>
            <a:ext cx="1310640" cy="876300"/>
            <a:chOff x="4831287" y="1773932"/>
            <a:chExt cx="1310640" cy="876300"/>
          </a:xfrm>
        </p:grpSpPr>
        <p:sp>
          <p:nvSpPr>
            <p:cNvPr id="33" name="object 33"/>
            <p:cNvSpPr/>
            <p:nvPr/>
          </p:nvSpPr>
          <p:spPr>
            <a:xfrm>
              <a:off x="4840099" y="2167134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0"/>
                  </a:moveTo>
                  <a:lnTo>
                    <a:pt x="0" y="316988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40099" y="2458216"/>
              <a:ext cx="551815" cy="184785"/>
            </a:xfrm>
            <a:custGeom>
              <a:avLst/>
              <a:gdLst/>
              <a:ahLst/>
              <a:cxnLst/>
              <a:rect l="l" t="t" r="r" b="b"/>
              <a:pathLst>
                <a:path w="551814" h="184785">
                  <a:moveTo>
                    <a:pt x="0" y="25907"/>
                  </a:moveTo>
                  <a:lnTo>
                    <a:pt x="274316" y="184393"/>
                  </a:lnTo>
                </a:path>
                <a:path w="551814" h="184785">
                  <a:moveTo>
                    <a:pt x="45714" y="0"/>
                  </a:moveTo>
                  <a:lnTo>
                    <a:pt x="274316" y="134101"/>
                  </a:lnTo>
                </a:path>
                <a:path w="551814" h="184785">
                  <a:moveTo>
                    <a:pt x="274316" y="184393"/>
                  </a:moveTo>
                  <a:lnTo>
                    <a:pt x="551684" y="25907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47579" y="2167134"/>
              <a:ext cx="44450" cy="317500"/>
            </a:xfrm>
            <a:custGeom>
              <a:avLst/>
              <a:gdLst/>
              <a:ahLst/>
              <a:cxnLst/>
              <a:rect l="l" t="t" r="r" b="b"/>
              <a:pathLst>
                <a:path w="44450" h="317500">
                  <a:moveTo>
                    <a:pt x="44203" y="316988"/>
                  </a:moveTo>
                  <a:lnTo>
                    <a:pt x="44203" y="0"/>
                  </a:lnTo>
                </a:path>
                <a:path w="44450" h="317500">
                  <a:moveTo>
                    <a:pt x="0" y="291081"/>
                  </a:moveTo>
                  <a:lnTo>
                    <a:pt x="0" y="27429"/>
                  </a:lnTo>
                </a:path>
              </a:pathLst>
            </a:custGeom>
            <a:ln w="176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40099" y="2008632"/>
              <a:ext cx="1102360" cy="591820"/>
            </a:xfrm>
            <a:custGeom>
              <a:avLst/>
              <a:gdLst/>
              <a:ahLst/>
              <a:cxnLst/>
              <a:rect l="l" t="t" r="r" b="b"/>
              <a:pathLst>
                <a:path w="1102360" h="591819">
                  <a:moveTo>
                    <a:pt x="551684" y="158501"/>
                  </a:moveTo>
                  <a:lnTo>
                    <a:pt x="274316" y="0"/>
                  </a:lnTo>
                </a:path>
                <a:path w="1102360" h="591819">
                  <a:moveTo>
                    <a:pt x="0" y="158501"/>
                  </a:moveTo>
                  <a:lnTo>
                    <a:pt x="274316" y="0"/>
                  </a:lnTo>
                </a:path>
                <a:path w="1102360" h="591819">
                  <a:moveTo>
                    <a:pt x="45714" y="185930"/>
                  </a:moveTo>
                  <a:lnTo>
                    <a:pt x="274316" y="51814"/>
                  </a:lnTo>
                </a:path>
                <a:path w="1102360" h="591819">
                  <a:moveTo>
                    <a:pt x="551684" y="475490"/>
                  </a:moveTo>
                  <a:lnTo>
                    <a:pt x="751325" y="591310"/>
                  </a:lnTo>
                </a:path>
                <a:path w="1102360" h="591819">
                  <a:moveTo>
                    <a:pt x="902201" y="591310"/>
                  </a:moveTo>
                  <a:lnTo>
                    <a:pt x="1101842" y="475490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41941" y="2167134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88"/>
                  </a:moveTo>
                  <a:lnTo>
                    <a:pt x="0" y="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27057" y="2029973"/>
              <a:ext cx="407034" cy="165100"/>
            </a:xfrm>
            <a:custGeom>
              <a:avLst/>
              <a:gdLst/>
              <a:ahLst/>
              <a:cxnLst/>
              <a:rect l="l" t="t" r="r" b="b"/>
              <a:pathLst>
                <a:path w="407035" h="165100">
                  <a:moveTo>
                    <a:pt x="214884" y="164590"/>
                  </a:moveTo>
                  <a:lnTo>
                    <a:pt x="0" y="41143"/>
                  </a:lnTo>
                </a:path>
                <a:path w="407035" h="165100">
                  <a:moveTo>
                    <a:pt x="237741" y="123431"/>
                  </a:moveTo>
                  <a:lnTo>
                    <a:pt x="22857" y="0"/>
                  </a:lnTo>
                </a:path>
                <a:path w="407035" h="165100">
                  <a:moveTo>
                    <a:pt x="214884" y="137161"/>
                  </a:moveTo>
                  <a:lnTo>
                    <a:pt x="406912" y="25907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780409" y="2196083"/>
              <a:ext cx="128270" cy="134620"/>
            </a:xfrm>
            <a:custGeom>
              <a:avLst/>
              <a:gdLst/>
              <a:ahLst/>
              <a:cxnLst/>
              <a:rect l="l" t="t" r="r" b="b"/>
              <a:pathLst>
                <a:path w="128270" h="134619">
                  <a:moveTo>
                    <a:pt x="128015" y="0"/>
                  </a:moveTo>
                  <a:lnTo>
                    <a:pt x="0" y="76199"/>
                  </a:lnTo>
                  <a:lnTo>
                    <a:pt x="45719" y="92963"/>
                  </a:lnTo>
                  <a:lnTo>
                    <a:pt x="68579" y="134111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1409" y="1773932"/>
              <a:ext cx="419100" cy="588645"/>
            </a:xfrm>
            <a:custGeom>
              <a:avLst/>
              <a:gdLst/>
              <a:ahLst/>
              <a:cxnLst/>
              <a:rect l="l" t="t" r="r" b="b"/>
              <a:pathLst>
                <a:path w="419100" h="588644">
                  <a:moveTo>
                    <a:pt x="0" y="539496"/>
                  </a:moveTo>
                  <a:lnTo>
                    <a:pt x="41357" y="560621"/>
                  </a:lnTo>
                  <a:lnTo>
                    <a:pt x="85149" y="575885"/>
                  </a:lnTo>
                  <a:lnTo>
                    <a:pt x="130944" y="585147"/>
                  </a:lnTo>
                  <a:lnTo>
                    <a:pt x="178310" y="588266"/>
                  </a:lnTo>
                  <a:lnTo>
                    <a:pt x="231003" y="584279"/>
                  </a:lnTo>
                  <a:lnTo>
                    <a:pt x="282379" y="572463"/>
                  </a:lnTo>
                  <a:lnTo>
                    <a:pt x="331486" y="553040"/>
                  </a:lnTo>
                  <a:lnTo>
                    <a:pt x="377373" y="526228"/>
                  </a:lnTo>
                  <a:lnTo>
                    <a:pt x="419088" y="492249"/>
                  </a:lnTo>
                </a:path>
                <a:path w="419100" h="588644">
                  <a:moveTo>
                    <a:pt x="236215" y="158501"/>
                  </a:moveTo>
                  <a:lnTo>
                    <a:pt x="236215" y="0"/>
                  </a:lnTo>
                </a:path>
              </a:pathLst>
            </a:custGeom>
            <a:ln w="176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40619" y="1781555"/>
              <a:ext cx="193486" cy="3138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65516" y="1789168"/>
              <a:ext cx="312420" cy="242570"/>
            </a:xfrm>
            <a:custGeom>
              <a:avLst/>
              <a:gdLst/>
              <a:ahLst/>
              <a:cxnLst/>
              <a:rect l="l" t="t" r="r" b="b"/>
              <a:pathLst>
                <a:path w="312420" h="242569">
                  <a:moveTo>
                    <a:pt x="304802" y="242326"/>
                  </a:moveTo>
                  <a:lnTo>
                    <a:pt x="308560" y="228583"/>
                  </a:lnTo>
                  <a:lnTo>
                    <a:pt x="310892" y="214699"/>
                  </a:lnTo>
                  <a:lnTo>
                    <a:pt x="312083" y="200530"/>
                  </a:lnTo>
                  <a:lnTo>
                    <a:pt x="312416" y="185930"/>
                  </a:lnTo>
                  <a:lnTo>
                    <a:pt x="305841" y="136704"/>
                  </a:lnTo>
                  <a:lnTo>
                    <a:pt x="287244" y="92346"/>
                  </a:lnTo>
                  <a:lnTo>
                    <a:pt x="258317" y="54675"/>
                  </a:lnTo>
                  <a:lnTo>
                    <a:pt x="220755" y="25514"/>
                  </a:lnTo>
                  <a:lnTo>
                    <a:pt x="176249" y="6681"/>
                  </a:lnTo>
                  <a:lnTo>
                    <a:pt x="126492" y="0"/>
                  </a:lnTo>
                  <a:lnTo>
                    <a:pt x="91512" y="3358"/>
                  </a:lnTo>
                  <a:lnTo>
                    <a:pt x="58102" y="13147"/>
                  </a:lnTo>
                  <a:lnTo>
                    <a:pt x="27263" y="28935"/>
                  </a:lnTo>
                  <a:lnTo>
                    <a:pt x="0" y="50291"/>
                  </a:lnTo>
                </a:path>
              </a:pathLst>
            </a:custGeom>
            <a:ln w="175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440624" y="2724912"/>
            <a:ext cx="443865" cy="381000"/>
            <a:chOff x="5440624" y="2724912"/>
            <a:chExt cx="443865" cy="381000"/>
          </a:xfrm>
        </p:grpSpPr>
        <p:sp>
          <p:nvSpPr>
            <p:cNvPr id="44" name="object 44"/>
            <p:cNvSpPr/>
            <p:nvPr/>
          </p:nvSpPr>
          <p:spPr>
            <a:xfrm>
              <a:off x="5667625" y="2724912"/>
              <a:ext cx="0" cy="234950"/>
            </a:xfrm>
            <a:custGeom>
              <a:avLst/>
              <a:gdLst/>
              <a:ahLst/>
              <a:cxnLst/>
              <a:rect l="l" t="t" r="r" b="b"/>
              <a:pathLst>
                <a:path h="234950">
                  <a:moveTo>
                    <a:pt x="0" y="0"/>
                  </a:moveTo>
                  <a:lnTo>
                    <a:pt x="0" y="23470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48163" y="2933706"/>
              <a:ext cx="428625" cy="165100"/>
            </a:xfrm>
            <a:custGeom>
              <a:avLst/>
              <a:gdLst/>
              <a:ahLst/>
              <a:cxnLst/>
              <a:rect l="l" t="t" r="r" b="b"/>
              <a:pathLst>
                <a:path w="428625" h="165100">
                  <a:moveTo>
                    <a:pt x="219462" y="25907"/>
                  </a:moveTo>
                  <a:lnTo>
                    <a:pt x="428243" y="149353"/>
                  </a:lnTo>
                </a:path>
                <a:path w="428625" h="165100">
                  <a:moveTo>
                    <a:pt x="239267" y="38099"/>
                  </a:moveTo>
                  <a:lnTo>
                    <a:pt x="22872" y="164590"/>
                  </a:lnTo>
                </a:path>
                <a:path w="428625" h="165100">
                  <a:moveTo>
                    <a:pt x="219462" y="0"/>
                  </a:moveTo>
                  <a:lnTo>
                    <a:pt x="0" y="126490"/>
                  </a:lnTo>
                </a:path>
              </a:pathLst>
            </a:custGeom>
            <a:ln w="150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198508" y="2494128"/>
            <a:ext cx="13462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93936" y="1860145"/>
            <a:ext cx="14351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3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1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94216" y="2969616"/>
            <a:ext cx="90678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592455" algn="l"/>
              </a:tabLst>
            </a:pPr>
            <a:r>
              <a:rPr sz="1150" b="1" spc="30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150" b="1" spc="20" dirty="0">
                <a:latin typeface="Arial"/>
                <a:cs typeface="Arial"/>
              </a:rPr>
              <a:t>C</a:t>
            </a:r>
            <a:r>
              <a:rPr sz="1150" b="1" spc="20" dirty="0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sz="1275" b="1" spc="30" baseline="-19607" dirty="0">
                <a:latin typeface="Arial"/>
                <a:cs typeface="Arial"/>
              </a:rPr>
              <a:t>3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41052" y="1860145"/>
            <a:ext cx="23622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latin typeface="Arial"/>
                <a:cs typeface="Arial"/>
              </a:rPr>
              <a:t>Me</a:t>
            </a:r>
            <a:endParaRPr sz="11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80902" y="2038453"/>
            <a:ext cx="1163955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0" dirty="0">
                <a:latin typeface="Arial"/>
                <a:cs typeface="Arial"/>
              </a:rPr>
              <a:t>polyphosphoric</a:t>
            </a:r>
            <a:endParaRPr sz="11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56518" y="2323441"/>
            <a:ext cx="1292225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15" dirty="0">
                <a:latin typeface="Arial"/>
                <a:cs typeface="Arial"/>
              </a:rPr>
              <a:t>acid </a:t>
            </a:r>
            <a:r>
              <a:rPr sz="1150" b="1" spc="10" dirty="0">
                <a:latin typeface="Arial"/>
                <a:cs typeface="Arial"/>
              </a:rPr>
              <a:t>(PPA), </a:t>
            </a:r>
            <a:r>
              <a:rPr sz="1150" b="1" spc="15" dirty="0">
                <a:latin typeface="Arial"/>
                <a:cs typeface="Arial"/>
              </a:rPr>
              <a:t>120</a:t>
            </a:r>
            <a:r>
              <a:rPr sz="1150" b="1" spc="-45" dirty="0">
                <a:latin typeface="Arial"/>
                <a:cs typeface="Arial"/>
              </a:rPr>
              <a:t> </a:t>
            </a:r>
            <a:r>
              <a:rPr sz="1150" b="1" spc="-110" dirty="0">
                <a:latin typeface="Arial"/>
                <a:cs typeface="Arial"/>
              </a:rPr>
              <a:t>°C</a:t>
            </a:r>
            <a:endParaRPr sz="11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073270" y="1663549"/>
            <a:ext cx="23622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latin typeface="Arial"/>
                <a:cs typeface="Arial"/>
              </a:rPr>
              <a:t>Me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61791" y="2481937"/>
            <a:ext cx="548005" cy="51308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150" b="1" spc="15" dirty="0">
                <a:latin typeface="Arial"/>
                <a:cs typeface="Arial"/>
              </a:rPr>
              <a:t>64%</a:t>
            </a:r>
            <a:r>
              <a:rPr sz="1150" b="1" spc="155" dirty="0">
                <a:latin typeface="Arial"/>
                <a:cs typeface="Arial"/>
              </a:rPr>
              <a:t> </a:t>
            </a:r>
            <a:r>
              <a:rPr sz="1150" b="1" spc="25" dirty="0">
                <a:latin typeface="Arial"/>
                <a:cs typeface="Arial"/>
              </a:rPr>
              <a:t>H</a:t>
            </a:r>
            <a:endParaRPr sz="11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09219" y="2544421"/>
            <a:ext cx="13462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04647" y="1910437"/>
            <a:ext cx="14351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3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1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04927" y="3019908"/>
            <a:ext cx="90678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592455" algn="l"/>
              </a:tabLst>
            </a:pPr>
            <a:r>
              <a:rPr sz="1150" b="1" spc="30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150" b="1" spc="20" dirty="0">
                <a:latin typeface="Arial"/>
                <a:cs typeface="Arial"/>
              </a:rPr>
              <a:t>C</a:t>
            </a:r>
            <a:r>
              <a:rPr sz="1150" b="1" spc="20" dirty="0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sz="1275" b="1" spc="30" baseline="-19607" dirty="0">
                <a:latin typeface="Arial"/>
                <a:cs typeface="Arial"/>
              </a:rPr>
              <a:t>3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51763" y="1910437"/>
            <a:ext cx="23622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latin typeface="Arial"/>
                <a:cs typeface="Arial"/>
              </a:rPr>
              <a:t>Me</a:t>
            </a:r>
            <a:endParaRPr sz="11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09222" y="1593445"/>
            <a:ext cx="13462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latin typeface="Arial"/>
                <a:cs typeface="Arial"/>
              </a:rPr>
              <a:t>H</a:t>
            </a:r>
            <a:endParaRPr sz="11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48151" y="2033881"/>
            <a:ext cx="448309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1150" spc="20" dirty="0">
                <a:latin typeface="Symbol"/>
                <a:cs typeface="Symbol"/>
              </a:rPr>
              <a:t></a:t>
            </a:r>
            <a:r>
              <a:rPr sz="1150" b="1" spc="20" dirty="0">
                <a:latin typeface="Arial"/>
                <a:cs typeface="Arial"/>
              </a:rPr>
              <a:t>H</a:t>
            </a:r>
            <a:r>
              <a:rPr sz="1275" b="1" spc="30" baseline="-19607" dirty="0">
                <a:latin typeface="Arial"/>
                <a:cs typeface="Arial"/>
              </a:rPr>
              <a:t>2</a:t>
            </a:r>
            <a:r>
              <a:rPr sz="1150" b="1" spc="20" dirty="0">
                <a:latin typeface="Arial"/>
                <a:cs typeface="Arial"/>
              </a:rPr>
              <a:t>O</a:t>
            </a:r>
            <a:endParaRPr sz="11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30883" y="2320393"/>
            <a:ext cx="622300" cy="2070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b="1" spc="25" dirty="0">
                <a:latin typeface="Arial"/>
                <a:cs typeface="Arial"/>
              </a:rPr>
              <a:t>KOH</a:t>
            </a:r>
            <a:r>
              <a:rPr sz="1150" b="1" spc="-50" dirty="0">
                <a:latin typeface="Arial"/>
                <a:cs typeface="Arial"/>
              </a:rPr>
              <a:t> </a:t>
            </a:r>
            <a:r>
              <a:rPr sz="1150" b="1" spc="15" dirty="0">
                <a:latin typeface="Arial"/>
                <a:cs typeface="Arial"/>
              </a:rPr>
              <a:t>aq.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2922903" y="5190737"/>
            <a:ext cx="984885" cy="657225"/>
            <a:chOff x="2922903" y="5190737"/>
            <a:chExt cx="984885" cy="657225"/>
          </a:xfrm>
        </p:grpSpPr>
        <p:sp>
          <p:nvSpPr>
            <p:cNvPr id="62" name="object 62"/>
            <p:cNvSpPr/>
            <p:nvPr/>
          </p:nvSpPr>
          <p:spPr>
            <a:xfrm>
              <a:off x="3142366" y="535990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142366" y="5654039"/>
              <a:ext cx="556260" cy="186055"/>
            </a:xfrm>
            <a:custGeom>
              <a:avLst/>
              <a:gdLst/>
              <a:ahLst/>
              <a:cxnLst/>
              <a:rect l="l" t="t" r="r" b="b"/>
              <a:pathLst>
                <a:path w="556260" h="186054">
                  <a:moveTo>
                    <a:pt x="0" y="25907"/>
                  </a:moveTo>
                  <a:lnTo>
                    <a:pt x="277367" y="185927"/>
                  </a:lnTo>
                </a:path>
                <a:path w="556260" h="186054">
                  <a:moveTo>
                    <a:pt x="45719" y="0"/>
                  </a:moveTo>
                  <a:lnTo>
                    <a:pt x="277367" y="135635"/>
                  </a:lnTo>
                </a:path>
                <a:path w="556260" h="186054">
                  <a:moveTo>
                    <a:pt x="277367" y="185927"/>
                  </a:moveTo>
                  <a:lnTo>
                    <a:pt x="556259" y="25907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652906" y="5359907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320039"/>
                  </a:moveTo>
                  <a:lnTo>
                    <a:pt x="45719" y="0"/>
                  </a:lnTo>
                </a:path>
                <a:path w="45720" h="320039">
                  <a:moveTo>
                    <a:pt x="0" y="294131"/>
                  </a:moveTo>
                  <a:lnTo>
                    <a:pt x="0" y="27431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930530" y="5198363"/>
              <a:ext cx="969644" cy="599440"/>
            </a:xfrm>
            <a:custGeom>
              <a:avLst/>
              <a:gdLst/>
              <a:ahLst/>
              <a:cxnLst/>
              <a:rect l="l" t="t" r="r" b="b"/>
              <a:pathLst>
                <a:path w="969645" h="599439">
                  <a:moveTo>
                    <a:pt x="768095" y="161543"/>
                  </a:moveTo>
                  <a:lnTo>
                    <a:pt x="489203" y="0"/>
                  </a:lnTo>
                </a:path>
                <a:path w="969645" h="599439">
                  <a:moveTo>
                    <a:pt x="211835" y="161543"/>
                  </a:moveTo>
                  <a:lnTo>
                    <a:pt x="489203" y="0"/>
                  </a:lnTo>
                </a:path>
                <a:path w="969645" h="599439">
                  <a:moveTo>
                    <a:pt x="257555" y="188975"/>
                  </a:moveTo>
                  <a:lnTo>
                    <a:pt x="489203" y="53339"/>
                  </a:lnTo>
                </a:path>
                <a:path w="969645" h="599439">
                  <a:moveTo>
                    <a:pt x="768095" y="481583"/>
                  </a:moveTo>
                  <a:lnTo>
                    <a:pt x="969263" y="598931"/>
                  </a:lnTo>
                </a:path>
                <a:path w="969645" h="599439">
                  <a:moveTo>
                    <a:pt x="211835" y="161543"/>
                  </a:moveTo>
                  <a:lnTo>
                    <a:pt x="0" y="38099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4039996" y="5231885"/>
            <a:ext cx="427355" cy="573405"/>
            <a:chOff x="4039996" y="5231885"/>
            <a:chExt cx="427355" cy="573405"/>
          </a:xfrm>
        </p:grpSpPr>
        <p:sp>
          <p:nvSpPr>
            <p:cNvPr id="67" name="object 67"/>
            <p:cNvSpPr/>
            <p:nvPr/>
          </p:nvSpPr>
          <p:spPr>
            <a:xfrm>
              <a:off x="4052194" y="5679947"/>
              <a:ext cx="201295" cy="117475"/>
            </a:xfrm>
            <a:custGeom>
              <a:avLst/>
              <a:gdLst/>
              <a:ahLst/>
              <a:cxnLst/>
              <a:rect l="l" t="t" r="r" b="b"/>
              <a:pathLst>
                <a:path w="201295" h="117475">
                  <a:moveTo>
                    <a:pt x="0" y="117347"/>
                  </a:moveTo>
                  <a:lnTo>
                    <a:pt x="201167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53362" y="535990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047622" y="5239511"/>
              <a:ext cx="411480" cy="120650"/>
            </a:xfrm>
            <a:custGeom>
              <a:avLst/>
              <a:gdLst/>
              <a:ahLst/>
              <a:cxnLst/>
              <a:rect l="l" t="t" r="r" b="b"/>
              <a:pathLst>
                <a:path w="411479" h="120650">
                  <a:moveTo>
                    <a:pt x="205739" y="120395"/>
                  </a:moveTo>
                  <a:lnTo>
                    <a:pt x="0" y="3047"/>
                  </a:lnTo>
                </a:path>
                <a:path w="411479" h="120650">
                  <a:moveTo>
                    <a:pt x="205739" y="120395"/>
                  </a:moveTo>
                  <a:lnTo>
                    <a:pt x="41147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0" name="object 70"/>
          <p:cNvGrpSpPr/>
          <p:nvPr/>
        </p:nvGrpSpPr>
        <p:grpSpPr>
          <a:xfrm>
            <a:off x="3750435" y="5922263"/>
            <a:ext cx="445134" cy="387350"/>
            <a:chOff x="3750435" y="5922263"/>
            <a:chExt cx="445134" cy="387350"/>
          </a:xfrm>
        </p:grpSpPr>
        <p:sp>
          <p:nvSpPr>
            <p:cNvPr id="71" name="object 71"/>
            <p:cNvSpPr/>
            <p:nvPr/>
          </p:nvSpPr>
          <p:spPr>
            <a:xfrm>
              <a:off x="3975993" y="5922263"/>
              <a:ext cx="0" cy="239395"/>
            </a:xfrm>
            <a:custGeom>
              <a:avLst/>
              <a:gdLst/>
              <a:ahLst/>
              <a:cxnLst/>
              <a:rect l="l" t="t" r="r" b="b"/>
              <a:pathLst>
                <a:path h="239395">
                  <a:moveTo>
                    <a:pt x="0" y="0"/>
                  </a:moveTo>
                  <a:lnTo>
                    <a:pt x="0" y="23926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758061" y="6135623"/>
              <a:ext cx="429895" cy="166370"/>
            </a:xfrm>
            <a:custGeom>
              <a:avLst/>
              <a:gdLst/>
              <a:ahLst/>
              <a:cxnLst/>
              <a:rect l="l" t="t" r="r" b="b"/>
              <a:pathLst>
                <a:path w="429895" h="166370">
                  <a:moveTo>
                    <a:pt x="217931" y="25907"/>
                  </a:moveTo>
                  <a:lnTo>
                    <a:pt x="429767" y="150875"/>
                  </a:lnTo>
                </a:path>
                <a:path w="429895" h="166370">
                  <a:moveTo>
                    <a:pt x="239267" y="38099"/>
                  </a:moveTo>
                  <a:lnTo>
                    <a:pt x="22859" y="166115"/>
                  </a:lnTo>
                </a:path>
                <a:path w="429895" h="166370">
                  <a:moveTo>
                    <a:pt x="217931" y="0"/>
                  </a:moveTo>
                  <a:lnTo>
                    <a:pt x="0" y="128015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4762377" y="5483351"/>
            <a:ext cx="1365885" cy="94615"/>
            <a:chOff x="4762377" y="5483351"/>
            <a:chExt cx="1365885" cy="94615"/>
          </a:xfrm>
        </p:grpSpPr>
        <p:sp>
          <p:nvSpPr>
            <p:cNvPr id="74" name="object 74"/>
            <p:cNvSpPr/>
            <p:nvPr/>
          </p:nvSpPr>
          <p:spPr>
            <a:xfrm>
              <a:off x="5941953" y="5483351"/>
              <a:ext cx="186055" cy="94615"/>
            </a:xfrm>
            <a:custGeom>
              <a:avLst/>
              <a:gdLst/>
              <a:ahLst/>
              <a:cxnLst/>
              <a:rect l="l" t="t" r="r" b="b"/>
              <a:pathLst>
                <a:path w="186054" h="94614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765425" y="5532119"/>
              <a:ext cx="1198245" cy="0"/>
            </a:xfrm>
            <a:custGeom>
              <a:avLst/>
              <a:gdLst/>
              <a:ahLst/>
              <a:cxnLst/>
              <a:rect l="l" t="t" r="r" b="b"/>
              <a:pathLst>
                <a:path w="1198245">
                  <a:moveTo>
                    <a:pt x="119786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762377" y="5521451"/>
              <a:ext cx="1202690" cy="18415"/>
            </a:xfrm>
            <a:custGeom>
              <a:avLst/>
              <a:gdLst/>
              <a:ahLst/>
              <a:cxnLst/>
              <a:rect l="l" t="t" r="r" b="b"/>
              <a:pathLst>
                <a:path w="1202689" h="18414">
                  <a:moveTo>
                    <a:pt x="1202435" y="18287"/>
                  </a:moveTo>
                  <a:lnTo>
                    <a:pt x="120243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0243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6351903" y="5190737"/>
            <a:ext cx="1417955" cy="1097915"/>
            <a:chOff x="6351903" y="5190737"/>
            <a:chExt cx="1417955" cy="1097915"/>
          </a:xfrm>
        </p:grpSpPr>
        <p:sp>
          <p:nvSpPr>
            <p:cNvPr id="78" name="object 78"/>
            <p:cNvSpPr/>
            <p:nvPr/>
          </p:nvSpPr>
          <p:spPr>
            <a:xfrm>
              <a:off x="6572889" y="5359907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0" y="0"/>
                  </a:moveTo>
                  <a:lnTo>
                    <a:pt x="0" y="320039"/>
                  </a:lnTo>
                </a:path>
                <a:path w="45720" h="320039">
                  <a:moveTo>
                    <a:pt x="45719" y="27431"/>
                  </a:moveTo>
                  <a:lnTo>
                    <a:pt x="45719" y="294131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572889" y="5654039"/>
              <a:ext cx="554990" cy="186055"/>
            </a:xfrm>
            <a:custGeom>
              <a:avLst/>
              <a:gdLst/>
              <a:ahLst/>
              <a:cxnLst/>
              <a:rect l="l" t="t" r="r" b="b"/>
              <a:pathLst>
                <a:path w="554990" h="186054">
                  <a:moveTo>
                    <a:pt x="0" y="25907"/>
                  </a:moveTo>
                  <a:lnTo>
                    <a:pt x="277367" y="185927"/>
                  </a:lnTo>
                </a:path>
                <a:path w="554990" h="186054">
                  <a:moveTo>
                    <a:pt x="277367" y="185927"/>
                  </a:moveTo>
                  <a:lnTo>
                    <a:pt x="554735" y="25907"/>
                  </a:lnTo>
                </a:path>
                <a:path w="554990" h="186054">
                  <a:moveTo>
                    <a:pt x="277367" y="135635"/>
                  </a:moveTo>
                  <a:lnTo>
                    <a:pt x="509015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127625" y="535990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359529" y="5198363"/>
              <a:ext cx="1402080" cy="1082040"/>
            </a:xfrm>
            <a:custGeom>
              <a:avLst/>
              <a:gdLst/>
              <a:ahLst/>
              <a:cxnLst/>
              <a:rect l="l" t="t" r="r" b="b"/>
              <a:pathLst>
                <a:path w="1402079" h="1082039">
                  <a:moveTo>
                    <a:pt x="768095" y="161543"/>
                  </a:moveTo>
                  <a:lnTo>
                    <a:pt x="490727" y="0"/>
                  </a:lnTo>
                </a:path>
                <a:path w="1402079" h="1082039">
                  <a:moveTo>
                    <a:pt x="722375" y="188975"/>
                  </a:moveTo>
                  <a:lnTo>
                    <a:pt x="490727" y="53339"/>
                  </a:lnTo>
                </a:path>
                <a:path w="1402079" h="1082039">
                  <a:moveTo>
                    <a:pt x="213359" y="161543"/>
                  </a:moveTo>
                  <a:lnTo>
                    <a:pt x="490727" y="0"/>
                  </a:lnTo>
                </a:path>
                <a:path w="1402079" h="1082039">
                  <a:moveTo>
                    <a:pt x="768095" y="481583"/>
                  </a:moveTo>
                  <a:lnTo>
                    <a:pt x="998219" y="560831"/>
                  </a:lnTo>
                </a:path>
                <a:path w="1402079" h="1082039">
                  <a:moveTo>
                    <a:pt x="1129283" y="509015"/>
                  </a:moveTo>
                  <a:lnTo>
                    <a:pt x="1261871" y="326135"/>
                  </a:lnTo>
                </a:path>
                <a:path w="1402079" h="1082039">
                  <a:moveTo>
                    <a:pt x="1261871" y="326135"/>
                  </a:moveTo>
                  <a:lnTo>
                    <a:pt x="1074419" y="67055"/>
                  </a:lnTo>
                </a:path>
                <a:path w="1402079" h="1082039">
                  <a:moveTo>
                    <a:pt x="1205483" y="326135"/>
                  </a:moveTo>
                  <a:lnTo>
                    <a:pt x="1056131" y="120395"/>
                  </a:lnTo>
                </a:path>
                <a:path w="1402079" h="1082039">
                  <a:moveTo>
                    <a:pt x="768095" y="161543"/>
                  </a:moveTo>
                  <a:lnTo>
                    <a:pt x="1074419" y="67055"/>
                  </a:lnTo>
                </a:path>
                <a:path w="1402079" h="1082039">
                  <a:moveTo>
                    <a:pt x="1098803" y="675131"/>
                  </a:moveTo>
                  <a:lnTo>
                    <a:pt x="1162811" y="894587"/>
                  </a:lnTo>
                </a:path>
                <a:path w="1402079" h="1082039">
                  <a:moveTo>
                    <a:pt x="213359" y="161543"/>
                  </a:moveTo>
                  <a:lnTo>
                    <a:pt x="0" y="38099"/>
                  </a:lnTo>
                </a:path>
                <a:path w="1402079" h="1082039">
                  <a:moveTo>
                    <a:pt x="1162811" y="894587"/>
                  </a:moveTo>
                  <a:lnTo>
                    <a:pt x="1402079" y="955547"/>
                  </a:lnTo>
                </a:path>
                <a:path w="1402079" h="1082039">
                  <a:moveTo>
                    <a:pt x="1188719" y="902207"/>
                  </a:moveTo>
                  <a:lnTo>
                    <a:pt x="1013459" y="1082039"/>
                  </a:lnTo>
                </a:path>
                <a:path w="1402079" h="1082039">
                  <a:moveTo>
                    <a:pt x="1155191" y="871727"/>
                  </a:moveTo>
                  <a:lnTo>
                    <a:pt x="979931" y="1050035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3911484" y="5733951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752988" y="5092347"/>
            <a:ext cx="2971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63452" y="6215534"/>
            <a:ext cx="3416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sz="1275" b="1" baseline="-19607" dirty="0">
                <a:latin typeface="Arial"/>
                <a:cs typeface="Arial"/>
              </a:rPr>
              <a:t>3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628020" y="6215534"/>
            <a:ext cx="1447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460123" y="5092347"/>
            <a:ext cx="2990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856871" y="5561739"/>
            <a:ext cx="11410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CF</a:t>
            </a:r>
            <a:r>
              <a:rPr sz="1275" b="1" baseline="-19607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CO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H,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684664" y="5092347"/>
            <a:ext cx="237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966599" y="5273703"/>
            <a:ext cx="8947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(CF</a:t>
            </a:r>
            <a:r>
              <a:rPr sz="1275" b="1" baseline="-19607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CO)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O,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367914" y="5677563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113663" y="5092347"/>
            <a:ext cx="237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741802" y="6064659"/>
            <a:ext cx="3429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5" dirty="0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sz="1275" b="1" spc="7" baseline="-19607" dirty="0">
                <a:latin typeface="Arial"/>
                <a:cs typeface="Arial"/>
              </a:rPr>
              <a:t>3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782699" y="6215534"/>
            <a:ext cx="5899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7200" algn="l"/>
              </a:tabLst>
            </a:pPr>
            <a:r>
              <a:rPr sz="1200" b="1" spc="-10" dirty="0">
                <a:latin typeface="Arial"/>
                <a:cs typeface="Arial"/>
              </a:rPr>
              <a:t>93</a:t>
            </a:r>
            <a:r>
              <a:rPr sz="1200" b="1" dirty="0">
                <a:latin typeface="Arial"/>
                <a:cs typeface="Arial"/>
              </a:rPr>
              <a:t>%	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4</a:t>
            </a:fld>
            <a:endParaRPr lang="en-US" sz="1600" b="1" dirty="0" smtClean="0"/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4744" y="273050"/>
            <a:ext cx="5146156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Indoles </a:t>
            </a:r>
            <a:r>
              <a:rPr sz="2200" dirty="0"/>
              <a:t>– </a:t>
            </a:r>
            <a:r>
              <a:rPr sz="2200" spc="-5" dirty="0"/>
              <a:t>Electrophilic</a:t>
            </a:r>
            <a:r>
              <a:rPr sz="2200" spc="-110" dirty="0"/>
              <a:t> </a:t>
            </a:r>
            <a:r>
              <a:rPr sz="2200" spc="-5" dirty="0"/>
              <a:t>Substitution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7864" y="3583938"/>
            <a:ext cx="20059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Acylation of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Indoles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864" y="2565907"/>
            <a:ext cx="7000240" cy="7480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78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Polymerisation occurs </a:t>
            </a:r>
            <a:r>
              <a:rPr sz="1800" spc="-10" dirty="0">
                <a:latin typeface="Arial"/>
                <a:cs typeface="Arial"/>
              </a:rPr>
              <a:t>when </a:t>
            </a:r>
            <a:r>
              <a:rPr sz="1800" spc="-5" dirty="0">
                <a:latin typeface="Arial"/>
                <a:cs typeface="Arial"/>
              </a:rPr>
              <a:t>there is no substituent at the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2-position</a:t>
            </a:r>
            <a:endParaRPr sz="18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685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Halogenation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10" dirty="0">
                <a:latin typeface="Arial"/>
                <a:cs typeface="Arial"/>
              </a:rPr>
              <a:t>possible, but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products </a:t>
            </a:r>
            <a:r>
              <a:rPr sz="1800" spc="-5" dirty="0">
                <a:latin typeface="Arial"/>
                <a:cs typeface="Arial"/>
              </a:rPr>
              <a:t>tend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unstable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864" y="6758429"/>
            <a:ext cx="8054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Acylation occurs at </a:t>
            </a:r>
            <a:r>
              <a:rPr sz="1800" i="1" dirty="0">
                <a:latin typeface="Arial"/>
                <a:cs typeface="Arial"/>
              </a:rPr>
              <a:t>C </a:t>
            </a:r>
            <a:r>
              <a:rPr sz="1800" spc="-5" dirty="0">
                <a:latin typeface="Arial"/>
                <a:cs typeface="Arial"/>
              </a:rPr>
              <a:t>before </a:t>
            </a:r>
            <a:r>
              <a:rPr sz="1800" i="1" dirty="0">
                <a:latin typeface="Arial"/>
                <a:cs typeface="Arial"/>
              </a:rPr>
              <a:t>N </a:t>
            </a:r>
            <a:r>
              <a:rPr sz="1800" spc="-5" dirty="0">
                <a:latin typeface="Arial"/>
                <a:cs typeface="Arial"/>
              </a:rPr>
              <a:t>because the </a:t>
            </a:r>
            <a:r>
              <a:rPr sz="1800" i="1" spc="-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-acylated product </a:t>
            </a:r>
            <a:r>
              <a:rPr sz="1800" spc="-10" dirty="0">
                <a:latin typeface="Arial"/>
                <a:cs typeface="Arial"/>
              </a:rPr>
              <a:t>does not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react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040813" y="1412796"/>
            <a:ext cx="1290955" cy="972819"/>
            <a:chOff x="8040813" y="1412796"/>
            <a:chExt cx="1290955" cy="972819"/>
          </a:xfrm>
        </p:grpSpPr>
        <p:sp>
          <p:nvSpPr>
            <p:cNvPr id="8" name="object 8"/>
            <p:cNvSpPr/>
            <p:nvPr/>
          </p:nvSpPr>
          <p:spPr>
            <a:xfrm>
              <a:off x="8049646" y="1738883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69">
                  <a:moveTo>
                    <a:pt x="0" y="0"/>
                  </a:moveTo>
                  <a:lnTo>
                    <a:pt x="0" y="318515"/>
                  </a:lnTo>
                </a:path>
                <a:path w="45720" h="318769">
                  <a:moveTo>
                    <a:pt x="45719" y="25907"/>
                  </a:moveTo>
                  <a:lnTo>
                    <a:pt x="45719" y="291083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49646" y="2029967"/>
              <a:ext cx="551815" cy="186055"/>
            </a:xfrm>
            <a:custGeom>
              <a:avLst/>
              <a:gdLst/>
              <a:ahLst/>
              <a:cxnLst/>
              <a:rect l="l" t="t" r="r" b="b"/>
              <a:pathLst>
                <a:path w="551815" h="186055">
                  <a:moveTo>
                    <a:pt x="0" y="27431"/>
                  </a:moveTo>
                  <a:lnTo>
                    <a:pt x="275843" y="185927"/>
                  </a:lnTo>
                  <a:lnTo>
                    <a:pt x="551687" y="27431"/>
                  </a:lnTo>
                </a:path>
                <a:path w="551815" h="186055">
                  <a:moveTo>
                    <a:pt x="275843" y="134111"/>
                  </a:moveTo>
                  <a:lnTo>
                    <a:pt x="505967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601334" y="1738883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69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49646" y="1420367"/>
              <a:ext cx="1041400" cy="957580"/>
            </a:xfrm>
            <a:custGeom>
              <a:avLst/>
              <a:gdLst/>
              <a:ahLst/>
              <a:cxnLst/>
              <a:rect l="l" t="t" r="r" b="b"/>
              <a:pathLst>
                <a:path w="1041400" h="957580">
                  <a:moveTo>
                    <a:pt x="551687" y="318515"/>
                  </a:moveTo>
                  <a:lnTo>
                    <a:pt x="275843" y="160019"/>
                  </a:lnTo>
                </a:path>
                <a:path w="1041400" h="957580">
                  <a:moveTo>
                    <a:pt x="505967" y="344423"/>
                  </a:moveTo>
                  <a:lnTo>
                    <a:pt x="275843" y="210311"/>
                  </a:lnTo>
                </a:path>
                <a:path w="1041400" h="957580">
                  <a:moveTo>
                    <a:pt x="0" y="318515"/>
                  </a:moveTo>
                  <a:lnTo>
                    <a:pt x="275843" y="160019"/>
                  </a:lnTo>
                </a:path>
                <a:path w="1041400" h="957580">
                  <a:moveTo>
                    <a:pt x="551687" y="637031"/>
                  </a:moveTo>
                  <a:lnTo>
                    <a:pt x="775715" y="710183"/>
                  </a:lnTo>
                </a:path>
                <a:path w="1041400" h="957580">
                  <a:moveTo>
                    <a:pt x="908303" y="659891"/>
                  </a:moveTo>
                  <a:lnTo>
                    <a:pt x="1040891" y="478535"/>
                  </a:lnTo>
                </a:path>
                <a:path w="1041400" h="957580">
                  <a:moveTo>
                    <a:pt x="854963" y="219455"/>
                  </a:moveTo>
                  <a:lnTo>
                    <a:pt x="1040891" y="478535"/>
                  </a:lnTo>
                </a:path>
                <a:path w="1041400" h="957580">
                  <a:moveTo>
                    <a:pt x="836675" y="272795"/>
                  </a:moveTo>
                  <a:lnTo>
                    <a:pt x="982979" y="478535"/>
                  </a:lnTo>
                </a:path>
                <a:path w="1041400" h="957580">
                  <a:moveTo>
                    <a:pt x="551687" y="318515"/>
                  </a:moveTo>
                  <a:lnTo>
                    <a:pt x="854963" y="219455"/>
                  </a:lnTo>
                </a:path>
                <a:path w="1041400" h="957580">
                  <a:moveTo>
                    <a:pt x="879347" y="824483"/>
                  </a:moveTo>
                  <a:lnTo>
                    <a:pt x="917447" y="957071"/>
                  </a:lnTo>
                </a:path>
                <a:path w="1041400" h="957580">
                  <a:moveTo>
                    <a:pt x="854963" y="219455"/>
                  </a:moveTo>
                  <a:lnTo>
                    <a:pt x="920495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90538" y="1898903"/>
              <a:ext cx="241300" cy="0"/>
            </a:xfrm>
            <a:custGeom>
              <a:avLst/>
              <a:gdLst/>
              <a:ahLst/>
              <a:cxnLst/>
              <a:rect l="l" t="t" r="r" b="b"/>
              <a:pathLst>
                <a:path w="241300">
                  <a:moveTo>
                    <a:pt x="0" y="0"/>
                  </a:moveTo>
                  <a:lnTo>
                    <a:pt x="240791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6455542" y="1857755"/>
            <a:ext cx="1355090" cy="96520"/>
            <a:chOff x="6455542" y="1857755"/>
            <a:chExt cx="1355090" cy="96520"/>
          </a:xfrm>
        </p:grpSpPr>
        <p:sp>
          <p:nvSpPr>
            <p:cNvPr id="14" name="object 14"/>
            <p:cNvSpPr/>
            <p:nvPr/>
          </p:nvSpPr>
          <p:spPr>
            <a:xfrm>
              <a:off x="7627497" y="1857755"/>
              <a:ext cx="182880" cy="96520"/>
            </a:xfrm>
            <a:custGeom>
              <a:avLst/>
              <a:gdLst/>
              <a:ahLst/>
              <a:cxnLst/>
              <a:rect l="l" t="t" r="r" b="b"/>
              <a:pathLst>
                <a:path w="182879" h="96519">
                  <a:moveTo>
                    <a:pt x="182879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6011"/>
                  </a:lnTo>
                  <a:lnTo>
                    <a:pt x="182879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457066" y="1906523"/>
              <a:ext cx="1191895" cy="0"/>
            </a:xfrm>
            <a:custGeom>
              <a:avLst/>
              <a:gdLst/>
              <a:ahLst/>
              <a:cxnLst/>
              <a:rect l="l" t="t" r="r" b="b"/>
              <a:pathLst>
                <a:path w="1191895">
                  <a:moveTo>
                    <a:pt x="119176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455542" y="1898903"/>
              <a:ext cx="1195070" cy="17145"/>
            </a:xfrm>
            <a:custGeom>
              <a:avLst/>
              <a:gdLst/>
              <a:ahLst/>
              <a:cxnLst/>
              <a:rect l="l" t="t" r="r" b="b"/>
              <a:pathLst>
                <a:path w="1195070" h="17144">
                  <a:moveTo>
                    <a:pt x="1194815" y="16763"/>
                  </a:moveTo>
                  <a:lnTo>
                    <a:pt x="119481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19481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278001" y="1854707"/>
            <a:ext cx="1355090" cy="96520"/>
            <a:chOff x="3278001" y="1854707"/>
            <a:chExt cx="1355090" cy="96520"/>
          </a:xfrm>
        </p:grpSpPr>
        <p:sp>
          <p:nvSpPr>
            <p:cNvPr id="18" name="object 18"/>
            <p:cNvSpPr/>
            <p:nvPr/>
          </p:nvSpPr>
          <p:spPr>
            <a:xfrm>
              <a:off x="3278001" y="1854707"/>
              <a:ext cx="182880" cy="96520"/>
            </a:xfrm>
            <a:custGeom>
              <a:avLst/>
              <a:gdLst/>
              <a:ahLst/>
              <a:cxnLst/>
              <a:rect l="l" t="t" r="r" b="b"/>
              <a:pathLst>
                <a:path w="182879" h="96519">
                  <a:moveTo>
                    <a:pt x="182879" y="96011"/>
                  </a:moveTo>
                  <a:lnTo>
                    <a:pt x="160019" y="51815"/>
                  </a:lnTo>
                  <a:lnTo>
                    <a:pt x="182879" y="0"/>
                  </a:lnTo>
                  <a:lnTo>
                    <a:pt x="0" y="51815"/>
                  </a:lnTo>
                  <a:lnTo>
                    <a:pt x="182879" y="960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39545" y="1906523"/>
              <a:ext cx="1190625" cy="0"/>
            </a:xfrm>
            <a:custGeom>
              <a:avLst/>
              <a:gdLst/>
              <a:ahLst/>
              <a:cxnLst/>
              <a:rect l="l" t="t" r="r" b="b"/>
              <a:pathLst>
                <a:path w="1190625">
                  <a:moveTo>
                    <a:pt x="0" y="0"/>
                  </a:moveTo>
                  <a:lnTo>
                    <a:pt x="119024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438021" y="1895855"/>
              <a:ext cx="1195070" cy="17145"/>
            </a:xfrm>
            <a:custGeom>
              <a:avLst/>
              <a:gdLst/>
              <a:ahLst/>
              <a:cxnLst/>
              <a:rect l="l" t="t" r="r" b="b"/>
              <a:pathLst>
                <a:path w="1195070" h="17144">
                  <a:moveTo>
                    <a:pt x="1194815" y="16763"/>
                  </a:moveTo>
                  <a:lnTo>
                    <a:pt x="119481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19481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4854128" y="1580436"/>
            <a:ext cx="1292225" cy="812800"/>
            <a:chOff x="4854128" y="1580436"/>
            <a:chExt cx="1292225" cy="812800"/>
          </a:xfrm>
        </p:grpSpPr>
        <p:sp>
          <p:nvSpPr>
            <p:cNvPr id="22" name="object 22"/>
            <p:cNvSpPr/>
            <p:nvPr/>
          </p:nvSpPr>
          <p:spPr>
            <a:xfrm>
              <a:off x="4862962" y="1746503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69">
                  <a:moveTo>
                    <a:pt x="0" y="0"/>
                  </a:moveTo>
                  <a:lnTo>
                    <a:pt x="0" y="318515"/>
                  </a:lnTo>
                </a:path>
                <a:path w="45720" h="318769">
                  <a:moveTo>
                    <a:pt x="45719" y="25907"/>
                  </a:moveTo>
                  <a:lnTo>
                    <a:pt x="45719" y="291083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62962" y="2037587"/>
              <a:ext cx="553720" cy="186055"/>
            </a:xfrm>
            <a:custGeom>
              <a:avLst/>
              <a:gdLst/>
              <a:ahLst/>
              <a:cxnLst/>
              <a:rect l="l" t="t" r="r" b="b"/>
              <a:pathLst>
                <a:path w="553720" h="186055">
                  <a:moveTo>
                    <a:pt x="0" y="27431"/>
                  </a:moveTo>
                  <a:lnTo>
                    <a:pt x="277367" y="185927"/>
                  </a:lnTo>
                  <a:lnTo>
                    <a:pt x="553211" y="27431"/>
                  </a:lnTo>
                </a:path>
                <a:path w="553720" h="186055">
                  <a:moveTo>
                    <a:pt x="277367" y="134111"/>
                  </a:moveTo>
                  <a:lnTo>
                    <a:pt x="507491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6174" y="1746503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69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862962" y="1588008"/>
              <a:ext cx="1043940" cy="797560"/>
            </a:xfrm>
            <a:custGeom>
              <a:avLst/>
              <a:gdLst/>
              <a:ahLst/>
              <a:cxnLst/>
              <a:rect l="l" t="t" r="r" b="b"/>
              <a:pathLst>
                <a:path w="1043939" h="797560">
                  <a:moveTo>
                    <a:pt x="553211" y="158495"/>
                  </a:moveTo>
                  <a:lnTo>
                    <a:pt x="277367" y="0"/>
                  </a:lnTo>
                </a:path>
                <a:path w="1043939" h="797560">
                  <a:moveTo>
                    <a:pt x="507491" y="184403"/>
                  </a:moveTo>
                  <a:lnTo>
                    <a:pt x="277367" y="50291"/>
                  </a:lnTo>
                </a:path>
                <a:path w="1043939" h="797560">
                  <a:moveTo>
                    <a:pt x="0" y="158495"/>
                  </a:moveTo>
                  <a:lnTo>
                    <a:pt x="277367" y="0"/>
                  </a:lnTo>
                </a:path>
                <a:path w="1043939" h="797560">
                  <a:moveTo>
                    <a:pt x="553211" y="477011"/>
                  </a:moveTo>
                  <a:lnTo>
                    <a:pt x="778763" y="550163"/>
                  </a:lnTo>
                </a:path>
                <a:path w="1043939" h="797560">
                  <a:moveTo>
                    <a:pt x="909827" y="499871"/>
                  </a:moveTo>
                  <a:lnTo>
                    <a:pt x="1043939" y="318515"/>
                  </a:lnTo>
                  <a:lnTo>
                    <a:pt x="854963" y="59435"/>
                  </a:lnTo>
                </a:path>
                <a:path w="1043939" h="797560">
                  <a:moveTo>
                    <a:pt x="986027" y="318515"/>
                  </a:moveTo>
                  <a:lnTo>
                    <a:pt x="836675" y="112775"/>
                  </a:lnTo>
                </a:path>
                <a:path w="1043939" h="797560">
                  <a:moveTo>
                    <a:pt x="553211" y="158495"/>
                  </a:moveTo>
                  <a:lnTo>
                    <a:pt x="854963" y="59435"/>
                  </a:lnTo>
                </a:path>
                <a:path w="1043939" h="797560">
                  <a:moveTo>
                    <a:pt x="879347" y="664463"/>
                  </a:moveTo>
                  <a:lnTo>
                    <a:pt x="920495" y="797051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06901" y="1906523"/>
              <a:ext cx="239395" cy="0"/>
            </a:xfrm>
            <a:custGeom>
              <a:avLst/>
              <a:gdLst/>
              <a:ahLst/>
              <a:cxnLst/>
              <a:rect l="l" t="t" r="r" b="b"/>
              <a:pathLst>
                <a:path w="239395">
                  <a:moveTo>
                    <a:pt x="0" y="0"/>
                  </a:moveTo>
                  <a:lnTo>
                    <a:pt x="239267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488877" y="1580436"/>
            <a:ext cx="1489075" cy="815340"/>
            <a:chOff x="1488877" y="1580436"/>
            <a:chExt cx="1489075" cy="815340"/>
          </a:xfrm>
        </p:grpSpPr>
        <p:sp>
          <p:nvSpPr>
            <p:cNvPr id="28" name="object 28"/>
            <p:cNvSpPr/>
            <p:nvPr/>
          </p:nvSpPr>
          <p:spPr>
            <a:xfrm>
              <a:off x="1693042" y="1746503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19" h="318769">
                  <a:moveTo>
                    <a:pt x="0" y="0"/>
                  </a:moveTo>
                  <a:lnTo>
                    <a:pt x="0" y="318515"/>
                  </a:lnTo>
                </a:path>
                <a:path w="45719" h="318769">
                  <a:moveTo>
                    <a:pt x="45719" y="25907"/>
                  </a:moveTo>
                  <a:lnTo>
                    <a:pt x="45719" y="291083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93042" y="2037587"/>
              <a:ext cx="551815" cy="186055"/>
            </a:xfrm>
            <a:custGeom>
              <a:avLst/>
              <a:gdLst/>
              <a:ahLst/>
              <a:cxnLst/>
              <a:rect l="l" t="t" r="r" b="b"/>
              <a:pathLst>
                <a:path w="551814" h="186055">
                  <a:moveTo>
                    <a:pt x="0" y="27431"/>
                  </a:moveTo>
                  <a:lnTo>
                    <a:pt x="275843" y="185927"/>
                  </a:lnTo>
                  <a:lnTo>
                    <a:pt x="551687" y="27431"/>
                  </a:lnTo>
                </a:path>
                <a:path w="551814" h="186055">
                  <a:moveTo>
                    <a:pt x="275843" y="134111"/>
                  </a:moveTo>
                  <a:lnTo>
                    <a:pt x="505967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44729" y="1746503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69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93042" y="1588008"/>
              <a:ext cx="1042669" cy="800100"/>
            </a:xfrm>
            <a:custGeom>
              <a:avLst/>
              <a:gdLst/>
              <a:ahLst/>
              <a:cxnLst/>
              <a:rect l="l" t="t" r="r" b="b"/>
              <a:pathLst>
                <a:path w="1042669" h="800100">
                  <a:moveTo>
                    <a:pt x="551687" y="158495"/>
                  </a:moveTo>
                  <a:lnTo>
                    <a:pt x="275843" y="0"/>
                  </a:lnTo>
                </a:path>
                <a:path w="1042669" h="800100">
                  <a:moveTo>
                    <a:pt x="505967" y="184403"/>
                  </a:moveTo>
                  <a:lnTo>
                    <a:pt x="275843" y="50291"/>
                  </a:lnTo>
                </a:path>
                <a:path w="1042669" h="800100">
                  <a:moveTo>
                    <a:pt x="0" y="158495"/>
                  </a:moveTo>
                  <a:lnTo>
                    <a:pt x="275843" y="0"/>
                  </a:lnTo>
                </a:path>
                <a:path w="1042669" h="800100">
                  <a:moveTo>
                    <a:pt x="551687" y="477011"/>
                  </a:moveTo>
                  <a:lnTo>
                    <a:pt x="781811" y="550163"/>
                  </a:lnTo>
                </a:path>
                <a:path w="1042669" h="800100">
                  <a:moveTo>
                    <a:pt x="908303" y="499871"/>
                  </a:moveTo>
                  <a:lnTo>
                    <a:pt x="1042415" y="318515"/>
                  </a:lnTo>
                  <a:lnTo>
                    <a:pt x="854963" y="59435"/>
                  </a:lnTo>
                </a:path>
                <a:path w="1042669" h="800100">
                  <a:moveTo>
                    <a:pt x="986027" y="318515"/>
                  </a:moveTo>
                  <a:lnTo>
                    <a:pt x="836675" y="112775"/>
                  </a:lnTo>
                </a:path>
                <a:path w="1042669" h="800100">
                  <a:moveTo>
                    <a:pt x="551687" y="158495"/>
                  </a:moveTo>
                  <a:lnTo>
                    <a:pt x="854963" y="59435"/>
                  </a:lnTo>
                </a:path>
                <a:path w="1042669" h="800100">
                  <a:moveTo>
                    <a:pt x="880871" y="664463"/>
                  </a:moveTo>
                  <a:lnTo>
                    <a:pt x="920495" y="800099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35457" y="1906523"/>
              <a:ext cx="242570" cy="0"/>
            </a:xfrm>
            <a:custGeom>
              <a:avLst/>
              <a:gdLst/>
              <a:ahLst/>
              <a:cxnLst/>
              <a:rect l="l" t="t" r="r" b="b"/>
              <a:pathLst>
                <a:path w="242569">
                  <a:moveTo>
                    <a:pt x="0" y="0"/>
                  </a:moveTo>
                  <a:lnTo>
                    <a:pt x="242315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96449" y="1632203"/>
              <a:ext cx="196850" cy="114300"/>
            </a:xfrm>
            <a:custGeom>
              <a:avLst/>
              <a:gdLst/>
              <a:ahLst/>
              <a:cxnLst/>
              <a:rect l="l" t="t" r="r" b="b"/>
              <a:pathLst>
                <a:path w="196850" h="114300">
                  <a:moveTo>
                    <a:pt x="196592" y="114299"/>
                  </a:moveTo>
                  <a:lnTo>
                    <a:pt x="0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8907662" y="1230192"/>
            <a:ext cx="36512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12438" y="2050104"/>
            <a:ext cx="548005" cy="5187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200" b="1" spc="-10" dirty="0">
                <a:latin typeface="Arial"/>
                <a:cs typeface="Arial"/>
              </a:rPr>
              <a:t>35%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H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62855" y="1650816"/>
            <a:ext cx="431482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3141345" algn="l"/>
              </a:tabLst>
            </a:pPr>
            <a:r>
              <a:rPr sz="1800" b="1" spc="-7" baseline="2314" dirty="0">
                <a:latin typeface="Arial"/>
                <a:cs typeface="Arial"/>
              </a:rPr>
              <a:t>c-H</a:t>
            </a:r>
            <a:r>
              <a:rPr sz="1275" b="1" spc="-7" baseline="-16339" dirty="0">
                <a:latin typeface="Arial"/>
                <a:cs typeface="Arial"/>
              </a:rPr>
              <a:t>2</a:t>
            </a:r>
            <a:r>
              <a:rPr sz="1800" b="1" spc="-7" baseline="2314" dirty="0">
                <a:latin typeface="Arial"/>
                <a:cs typeface="Arial"/>
              </a:rPr>
              <a:t>SO</a:t>
            </a:r>
            <a:r>
              <a:rPr sz="1275" b="1" spc="-7" baseline="-16339" dirty="0">
                <a:latin typeface="Arial"/>
                <a:cs typeface="Arial"/>
              </a:rPr>
              <a:t>4</a:t>
            </a:r>
            <a:r>
              <a:rPr sz="1800" b="1" spc="-7" baseline="2314" dirty="0">
                <a:latin typeface="Arial"/>
                <a:cs typeface="Arial"/>
              </a:rPr>
              <a:t>,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c-HNO</a:t>
            </a:r>
            <a:r>
              <a:rPr sz="1275" b="1" spc="-7" baseline="-16339" dirty="0">
                <a:latin typeface="Arial"/>
                <a:cs typeface="Arial"/>
              </a:rPr>
              <a:t>3	</a:t>
            </a:r>
            <a:r>
              <a:rPr sz="1200" b="1" spc="-5" dirty="0">
                <a:latin typeface="Arial"/>
                <a:cs typeface="Arial"/>
              </a:rPr>
              <a:t>PhCO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NO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, 0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333869" y="1792548"/>
            <a:ext cx="236854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97184" y="1944948"/>
            <a:ext cx="29146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0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51891" y="2057724"/>
            <a:ext cx="223520" cy="513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97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80320" y="1800168"/>
            <a:ext cx="340677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81985" algn="l"/>
              </a:tabLst>
            </a:pPr>
            <a:r>
              <a:rPr sz="1200" b="1" spc="-5" dirty="0">
                <a:latin typeface="Arial"/>
                <a:cs typeface="Arial"/>
              </a:rPr>
              <a:t>Me	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75164" y="1069339"/>
            <a:ext cx="1955164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Nitration of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Indoles</a:t>
            </a:r>
            <a:endParaRPr sz="1800">
              <a:latin typeface="Arial"/>
              <a:cs typeface="Arial"/>
            </a:endParaRPr>
          </a:p>
          <a:p>
            <a:pPr marL="311785">
              <a:lnSpc>
                <a:spcPct val="100000"/>
              </a:lnSpc>
              <a:spcBef>
                <a:spcPts val="108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49740" y="2057724"/>
            <a:ext cx="557530" cy="513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6075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200" b="1" spc="-15" dirty="0">
                <a:latin typeface="Arial"/>
                <a:cs typeface="Arial"/>
              </a:rPr>
              <a:t>84%</a:t>
            </a:r>
            <a:r>
              <a:rPr sz="1200" b="1" spc="2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1853372" y="4177332"/>
            <a:ext cx="1057910" cy="814069"/>
            <a:chOff x="1853372" y="4177332"/>
            <a:chExt cx="1057910" cy="814069"/>
          </a:xfrm>
        </p:grpSpPr>
        <p:sp>
          <p:nvSpPr>
            <p:cNvPr id="44" name="object 44"/>
            <p:cNvSpPr/>
            <p:nvPr/>
          </p:nvSpPr>
          <p:spPr>
            <a:xfrm>
              <a:off x="1862206" y="4344923"/>
              <a:ext cx="45720" cy="317500"/>
            </a:xfrm>
            <a:custGeom>
              <a:avLst/>
              <a:gdLst/>
              <a:ahLst/>
              <a:cxnLst/>
              <a:rect l="l" t="t" r="r" b="b"/>
              <a:pathLst>
                <a:path w="45719" h="317500">
                  <a:moveTo>
                    <a:pt x="0" y="0"/>
                  </a:moveTo>
                  <a:lnTo>
                    <a:pt x="0" y="316991"/>
                  </a:lnTo>
                </a:path>
                <a:path w="45719" h="317500">
                  <a:moveTo>
                    <a:pt x="45719" y="27431"/>
                  </a:moveTo>
                  <a:lnTo>
                    <a:pt x="45719" y="292607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62206" y="4637531"/>
              <a:ext cx="550545" cy="184785"/>
            </a:xfrm>
            <a:custGeom>
              <a:avLst/>
              <a:gdLst/>
              <a:ahLst/>
              <a:cxnLst/>
              <a:rect l="l" t="t" r="r" b="b"/>
              <a:pathLst>
                <a:path w="550544" h="184785">
                  <a:moveTo>
                    <a:pt x="0" y="24383"/>
                  </a:moveTo>
                  <a:lnTo>
                    <a:pt x="275843" y="184403"/>
                  </a:lnTo>
                  <a:lnTo>
                    <a:pt x="550163" y="24383"/>
                  </a:lnTo>
                </a:path>
                <a:path w="550544" h="184785">
                  <a:moveTo>
                    <a:pt x="275843" y="134111"/>
                  </a:moveTo>
                  <a:lnTo>
                    <a:pt x="505967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12369" y="4344923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91"/>
                  </a:moveTo>
                  <a:lnTo>
                    <a:pt x="0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62206" y="4184903"/>
              <a:ext cx="1041400" cy="798830"/>
            </a:xfrm>
            <a:custGeom>
              <a:avLst/>
              <a:gdLst/>
              <a:ahLst/>
              <a:cxnLst/>
              <a:rect l="l" t="t" r="r" b="b"/>
              <a:pathLst>
                <a:path w="1041400" h="798829">
                  <a:moveTo>
                    <a:pt x="550163" y="160019"/>
                  </a:moveTo>
                  <a:lnTo>
                    <a:pt x="275843" y="0"/>
                  </a:lnTo>
                </a:path>
                <a:path w="1041400" h="798829">
                  <a:moveTo>
                    <a:pt x="505967" y="187451"/>
                  </a:moveTo>
                  <a:lnTo>
                    <a:pt x="275843" y="53339"/>
                  </a:lnTo>
                </a:path>
                <a:path w="1041400" h="798829">
                  <a:moveTo>
                    <a:pt x="0" y="160019"/>
                  </a:moveTo>
                  <a:lnTo>
                    <a:pt x="275843" y="0"/>
                  </a:lnTo>
                </a:path>
                <a:path w="1041400" h="798829">
                  <a:moveTo>
                    <a:pt x="550163" y="477011"/>
                  </a:moveTo>
                  <a:lnTo>
                    <a:pt x="775715" y="553211"/>
                  </a:lnTo>
                </a:path>
                <a:path w="1041400" h="798829">
                  <a:moveTo>
                    <a:pt x="906779" y="502919"/>
                  </a:moveTo>
                  <a:lnTo>
                    <a:pt x="1040891" y="318515"/>
                  </a:lnTo>
                  <a:lnTo>
                    <a:pt x="853439" y="60959"/>
                  </a:lnTo>
                </a:path>
                <a:path w="1041400" h="798829">
                  <a:moveTo>
                    <a:pt x="982979" y="318515"/>
                  </a:moveTo>
                  <a:lnTo>
                    <a:pt x="836675" y="115823"/>
                  </a:lnTo>
                </a:path>
                <a:path w="1041400" h="798829">
                  <a:moveTo>
                    <a:pt x="550163" y="160019"/>
                  </a:moveTo>
                  <a:lnTo>
                    <a:pt x="853439" y="60959"/>
                  </a:lnTo>
                </a:path>
                <a:path w="1041400" h="798829">
                  <a:moveTo>
                    <a:pt x="876299" y="664463"/>
                  </a:moveTo>
                  <a:lnTo>
                    <a:pt x="917447" y="798575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3140842" y="4465320"/>
            <a:ext cx="1355090" cy="93345"/>
            <a:chOff x="3140842" y="4465320"/>
            <a:chExt cx="1355090" cy="93345"/>
          </a:xfrm>
        </p:grpSpPr>
        <p:sp>
          <p:nvSpPr>
            <p:cNvPr id="49" name="object 49"/>
            <p:cNvSpPr/>
            <p:nvPr/>
          </p:nvSpPr>
          <p:spPr>
            <a:xfrm>
              <a:off x="4311273" y="4465320"/>
              <a:ext cx="184785" cy="93345"/>
            </a:xfrm>
            <a:custGeom>
              <a:avLst/>
              <a:gdLst/>
              <a:ahLst/>
              <a:cxnLst/>
              <a:rect l="l" t="t" r="r" b="b"/>
              <a:pathLst>
                <a:path w="184785" h="93345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2963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142366" y="4514088"/>
              <a:ext cx="1188720" cy="0"/>
            </a:xfrm>
            <a:custGeom>
              <a:avLst/>
              <a:gdLst/>
              <a:ahLst/>
              <a:cxnLst/>
              <a:rect l="l" t="t" r="r" b="b"/>
              <a:pathLst>
                <a:path w="1188720">
                  <a:moveTo>
                    <a:pt x="118871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140842" y="4506468"/>
              <a:ext cx="1193800" cy="17145"/>
            </a:xfrm>
            <a:custGeom>
              <a:avLst/>
              <a:gdLst/>
              <a:ahLst/>
              <a:cxnLst/>
              <a:rect l="l" t="t" r="r" b="b"/>
              <a:pathLst>
                <a:path w="1193800" h="17145">
                  <a:moveTo>
                    <a:pt x="1193291" y="16763"/>
                  </a:moveTo>
                  <a:lnTo>
                    <a:pt x="1193291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193291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3368228" y="3749088"/>
            <a:ext cx="2557145" cy="2910840"/>
            <a:chOff x="3368228" y="3749088"/>
            <a:chExt cx="2557145" cy="2910840"/>
          </a:xfrm>
        </p:grpSpPr>
        <p:sp>
          <p:nvSpPr>
            <p:cNvPr id="53" name="object 53"/>
            <p:cNvSpPr/>
            <p:nvPr/>
          </p:nvSpPr>
          <p:spPr>
            <a:xfrm>
              <a:off x="4733421" y="4344923"/>
              <a:ext cx="45720" cy="317500"/>
            </a:xfrm>
            <a:custGeom>
              <a:avLst/>
              <a:gdLst/>
              <a:ahLst/>
              <a:cxnLst/>
              <a:rect l="l" t="t" r="r" b="b"/>
              <a:pathLst>
                <a:path w="45720" h="317500">
                  <a:moveTo>
                    <a:pt x="0" y="0"/>
                  </a:moveTo>
                  <a:lnTo>
                    <a:pt x="0" y="316991"/>
                  </a:lnTo>
                </a:path>
                <a:path w="45720" h="317500">
                  <a:moveTo>
                    <a:pt x="45719" y="27431"/>
                  </a:moveTo>
                  <a:lnTo>
                    <a:pt x="45719" y="292607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733421" y="4637531"/>
              <a:ext cx="550545" cy="184785"/>
            </a:xfrm>
            <a:custGeom>
              <a:avLst/>
              <a:gdLst/>
              <a:ahLst/>
              <a:cxnLst/>
              <a:rect l="l" t="t" r="r" b="b"/>
              <a:pathLst>
                <a:path w="550545" h="184785">
                  <a:moveTo>
                    <a:pt x="0" y="24383"/>
                  </a:moveTo>
                  <a:lnTo>
                    <a:pt x="274319" y="184403"/>
                  </a:lnTo>
                  <a:lnTo>
                    <a:pt x="550163" y="24383"/>
                  </a:lnTo>
                </a:path>
                <a:path w="550545" h="184785">
                  <a:moveTo>
                    <a:pt x="274319" y="134111"/>
                  </a:moveTo>
                  <a:lnTo>
                    <a:pt x="504443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83586" y="4344923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91"/>
                  </a:moveTo>
                  <a:lnTo>
                    <a:pt x="0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733421" y="3756659"/>
              <a:ext cx="1184275" cy="1501140"/>
            </a:xfrm>
            <a:custGeom>
              <a:avLst/>
              <a:gdLst/>
              <a:ahLst/>
              <a:cxnLst/>
              <a:rect l="l" t="t" r="r" b="b"/>
              <a:pathLst>
                <a:path w="1184275" h="1501139">
                  <a:moveTo>
                    <a:pt x="550163" y="588263"/>
                  </a:moveTo>
                  <a:lnTo>
                    <a:pt x="274319" y="428243"/>
                  </a:lnTo>
                </a:path>
                <a:path w="1184275" h="1501139">
                  <a:moveTo>
                    <a:pt x="504443" y="615695"/>
                  </a:moveTo>
                  <a:lnTo>
                    <a:pt x="274319" y="481583"/>
                  </a:lnTo>
                </a:path>
                <a:path w="1184275" h="1501139">
                  <a:moveTo>
                    <a:pt x="0" y="588263"/>
                  </a:moveTo>
                  <a:lnTo>
                    <a:pt x="274319" y="428243"/>
                  </a:lnTo>
                </a:path>
                <a:path w="1184275" h="1501139">
                  <a:moveTo>
                    <a:pt x="550163" y="905255"/>
                  </a:moveTo>
                  <a:lnTo>
                    <a:pt x="777239" y="981455"/>
                  </a:lnTo>
                </a:path>
                <a:path w="1184275" h="1501139">
                  <a:moveTo>
                    <a:pt x="908303" y="931163"/>
                  </a:moveTo>
                  <a:lnTo>
                    <a:pt x="1039367" y="746759"/>
                  </a:lnTo>
                  <a:lnTo>
                    <a:pt x="853439" y="489203"/>
                  </a:lnTo>
                </a:path>
                <a:path w="1184275" h="1501139">
                  <a:moveTo>
                    <a:pt x="984503" y="746759"/>
                  </a:moveTo>
                  <a:lnTo>
                    <a:pt x="835151" y="544067"/>
                  </a:lnTo>
                </a:path>
                <a:path w="1184275" h="1501139">
                  <a:moveTo>
                    <a:pt x="550163" y="588263"/>
                  </a:moveTo>
                  <a:lnTo>
                    <a:pt x="853439" y="489203"/>
                  </a:lnTo>
                </a:path>
                <a:path w="1184275" h="1501139">
                  <a:moveTo>
                    <a:pt x="877823" y="1092707"/>
                  </a:moveTo>
                  <a:lnTo>
                    <a:pt x="941831" y="1309115"/>
                  </a:lnTo>
                </a:path>
                <a:path w="1184275" h="1501139">
                  <a:moveTo>
                    <a:pt x="853439" y="489203"/>
                  </a:moveTo>
                  <a:lnTo>
                    <a:pt x="946403" y="185927"/>
                  </a:lnTo>
                </a:path>
                <a:path w="1184275" h="1501139">
                  <a:moveTo>
                    <a:pt x="946403" y="185927"/>
                  </a:moveTo>
                  <a:lnTo>
                    <a:pt x="1173479" y="132587"/>
                  </a:lnTo>
                </a:path>
                <a:path w="1184275" h="1501139">
                  <a:moveTo>
                    <a:pt x="938783" y="211835"/>
                  </a:moveTo>
                  <a:lnTo>
                    <a:pt x="772667" y="30479"/>
                  </a:lnTo>
                </a:path>
                <a:path w="1184275" h="1501139">
                  <a:moveTo>
                    <a:pt x="970787" y="181355"/>
                  </a:moveTo>
                  <a:lnTo>
                    <a:pt x="804671" y="0"/>
                  </a:lnTo>
                </a:path>
                <a:path w="1184275" h="1501139">
                  <a:moveTo>
                    <a:pt x="934211" y="1284731"/>
                  </a:moveTo>
                  <a:lnTo>
                    <a:pt x="1184147" y="1347215"/>
                  </a:lnTo>
                </a:path>
                <a:path w="1184275" h="1501139">
                  <a:moveTo>
                    <a:pt x="923543" y="1330451"/>
                  </a:moveTo>
                  <a:lnTo>
                    <a:pt x="1173479" y="1389887"/>
                  </a:lnTo>
                </a:path>
                <a:path w="1184275" h="1501139">
                  <a:moveTo>
                    <a:pt x="941831" y="1309115"/>
                  </a:moveTo>
                  <a:lnTo>
                    <a:pt x="757427" y="1501139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922397" y="5119115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3" y="0"/>
                  </a:moveTo>
                  <a:lnTo>
                    <a:pt x="0" y="96011"/>
                  </a:lnTo>
                  <a:lnTo>
                    <a:pt x="47243" y="114299"/>
                  </a:lnTo>
                  <a:lnTo>
                    <a:pt x="65531" y="161543"/>
                  </a:lnTo>
                  <a:lnTo>
                    <a:pt x="1615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77062" y="5740907"/>
              <a:ext cx="45720" cy="317500"/>
            </a:xfrm>
            <a:custGeom>
              <a:avLst/>
              <a:gdLst/>
              <a:ahLst/>
              <a:cxnLst/>
              <a:rect l="l" t="t" r="r" b="b"/>
              <a:pathLst>
                <a:path w="45720" h="317500">
                  <a:moveTo>
                    <a:pt x="0" y="0"/>
                  </a:moveTo>
                  <a:lnTo>
                    <a:pt x="0" y="316991"/>
                  </a:lnTo>
                </a:path>
                <a:path w="45720" h="317500">
                  <a:moveTo>
                    <a:pt x="45719" y="24383"/>
                  </a:moveTo>
                  <a:lnTo>
                    <a:pt x="45719" y="289559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377062" y="6030467"/>
              <a:ext cx="550545" cy="187960"/>
            </a:xfrm>
            <a:custGeom>
              <a:avLst/>
              <a:gdLst/>
              <a:ahLst/>
              <a:cxnLst/>
              <a:rect l="l" t="t" r="r" b="b"/>
              <a:pathLst>
                <a:path w="550545" h="187960">
                  <a:moveTo>
                    <a:pt x="0" y="27431"/>
                  </a:moveTo>
                  <a:lnTo>
                    <a:pt x="275843" y="187451"/>
                  </a:lnTo>
                  <a:lnTo>
                    <a:pt x="550163" y="27431"/>
                  </a:lnTo>
                </a:path>
                <a:path w="550545" h="187960">
                  <a:moveTo>
                    <a:pt x="275843" y="134111"/>
                  </a:moveTo>
                  <a:lnTo>
                    <a:pt x="504443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927225" y="5740907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91"/>
                  </a:moveTo>
                  <a:lnTo>
                    <a:pt x="0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377062" y="5580887"/>
              <a:ext cx="1181100" cy="1071880"/>
            </a:xfrm>
            <a:custGeom>
              <a:avLst/>
              <a:gdLst/>
              <a:ahLst/>
              <a:cxnLst/>
              <a:rect l="l" t="t" r="r" b="b"/>
              <a:pathLst>
                <a:path w="1181100" h="1071879">
                  <a:moveTo>
                    <a:pt x="550163" y="160019"/>
                  </a:moveTo>
                  <a:lnTo>
                    <a:pt x="275843" y="0"/>
                  </a:lnTo>
                </a:path>
                <a:path w="1181100" h="1071879">
                  <a:moveTo>
                    <a:pt x="504443" y="184403"/>
                  </a:moveTo>
                  <a:lnTo>
                    <a:pt x="275843" y="53339"/>
                  </a:lnTo>
                </a:path>
                <a:path w="1181100" h="1071879">
                  <a:moveTo>
                    <a:pt x="0" y="160019"/>
                  </a:moveTo>
                  <a:lnTo>
                    <a:pt x="275843" y="0"/>
                  </a:lnTo>
                </a:path>
                <a:path w="1181100" h="1071879">
                  <a:moveTo>
                    <a:pt x="550163" y="477011"/>
                  </a:moveTo>
                  <a:lnTo>
                    <a:pt x="777239" y="550163"/>
                  </a:lnTo>
                </a:path>
                <a:path w="1181100" h="1071879">
                  <a:moveTo>
                    <a:pt x="906779" y="502919"/>
                  </a:moveTo>
                  <a:lnTo>
                    <a:pt x="1040891" y="318515"/>
                  </a:lnTo>
                  <a:lnTo>
                    <a:pt x="853439" y="60959"/>
                  </a:lnTo>
                </a:path>
                <a:path w="1181100" h="1071879">
                  <a:moveTo>
                    <a:pt x="984503" y="318515"/>
                  </a:moveTo>
                  <a:lnTo>
                    <a:pt x="835151" y="114299"/>
                  </a:lnTo>
                </a:path>
                <a:path w="1181100" h="1071879">
                  <a:moveTo>
                    <a:pt x="550163" y="160019"/>
                  </a:moveTo>
                  <a:lnTo>
                    <a:pt x="853439" y="60959"/>
                  </a:lnTo>
                </a:path>
                <a:path w="1181100" h="1071879">
                  <a:moveTo>
                    <a:pt x="879347" y="661415"/>
                  </a:moveTo>
                  <a:lnTo>
                    <a:pt x="941831" y="880871"/>
                  </a:lnTo>
                </a:path>
                <a:path w="1181100" h="1071879">
                  <a:moveTo>
                    <a:pt x="934211" y="856487"/>
                  </a:moveTo>
                  <a:lnTo>
                    <a:pt x="1181099" y="917447"/>
                  </a:lnTo>
                </a:path>
                <a:path w="1181100" h="1071879">
                  <a:moveTo>
                    <a:pt x="923543" y="899159"/>
                  </a:moveTo>
                  <a:lnTo>
                    <a:pt x="1171955" y="961643"/>
                  </a:lnTo>
                </a:path>
                <a:path w="1181100" h="1071879">
                  <a:moveTo>
                    <a:pt x="941831" y="880871"/>
                  </a:moveTo>
                  <a:lnTo>
                    <a:pt x="757427" y="1071371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410333" y="5234939"/>
              <a:ext cx="558165" cy="563880"/>
            </a:xfrm>
            <a:custGeom>
              <a:avLst/>
              <a:gdLst/>
              <a:ahLst/>
              <a:cxnLst/>
              <a:rect l="l" t="t" r="r" b="b"/>
              <a:pathLst>
                <a:path w="558164" h="563879">
                  <a:moveTo>
                    <a:pt x="557783" y="0"/>
                  </a:moveTo>
                  <a:lnTo>
                    <a:pt x="0" y="5638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402714" y="5225795"/>
              <a:ext cx="574675" cy="581025"/>
            </a:xfrm>
            <a:custGeom>
              <a:avLst/>
              <a:gdLst/>
              <a:ahLst/>
              <a:cxnLst/>
              <a:rect l="l" t="t" r="r" b="b"/>
              <a:pathLst>
                <a:path w="574675" h="581025">
                  <a:moveTo>
                    <a:pt x="574547" y="12191"/>
                  </a:moveTo>
                  <a:lnTo>
                    <a:pt x="562355" y="0"/>
                  </a:lnTo>
                  <a:lnTo>
                    <a:pt x="0" y="566927"/>
                  </a:lnTo>
                  <a:lnTo>
                    <a:pt x="12191" y="580643"/>
                  </a:lnTo>
                  <a:lnTo>
                    <a:pt x="574547" y="121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683129" y="5321807"/>
              <a:ext cx="40005" cy="386080"/>
            </a:xfrm>
            <a:custGeom>
              <a:avLst/>
              <a:gdLst/>
              <a:ahLst/>
              <a:cxnLst/>
              <a:rect l="l" t="t" r="r" b="b"/>
              <a:pathLst>
                <a:path w="40004" h="386079">
                  <a:moveTo>
                    <a:pt x="0" y="67055"/>
                  </a:moveTo>
                  <a:lnTo>
                    <a:pt x="0" y="385571"/>
                  </a:lnTo>
                </a:path>
                <a:path w="40004" h="386079">
                  <a:moveTo>
                    <a:pt x="39623" y="0"/>
                  </a:moveTo>
                  <a:lnTo>
                    <a:pt x="39623" y="320039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2610490" y="5119115"/>
            <a:ext cx="685800" cy="681355"/>
            <a:chOff x="2610490" y="5119115"/>
            <a:chExt cx="685800" cy="681355"/>
          </a:xfrm>
        </p:grpSpPr>
        <p:sp>
          <p:nvSpPr>
            <p:cNvPr id="66" name="object 66"/>
            <p:cNvSpPr/>
            <p:nvPr/>
          </p:nvSpPr>
          <p:spPr>
            <a:xfrm>
              <a:off x="3134746" y="5638799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3" y="161543"/>
                  </a:moveTo>
                  <a:lnTo>
                    <a:pt x="65531" y="0"/>
                  </a:lnTo>
                  <a:lnTo>
                    <a:pt x="48767" y="48767"/>
                  </a:lnTo>
                  <a:lnTo>
                    <a:pt x="0" y="67055"/>
                  </a:lnTo>
                  <a:lnTo>
                    <a:pt x="161543" y="1615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618110" y="5126735"/>
              <a:ext cx="562610" cy="558165"/>
            </a:xfrm>
            <a:custGeom>
              <a:avLst/>
              <a:gdLst/>
              <a:ahLst/>
              <a:cxnLst/>
              <a:rect l="l" t="t" r="r" b="b"/>
              <a:pathLst>
                <a:path w="562610" h="558164">
                  <a:moveTo>
                    <a:pt x="562355" y="55778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10490" y="5119115"/>
              <a:ext cx="581025" cy="576580"/>
            </a:xfrm>
            <a:custGeom>
              <a:avLst/>
              <a:gdLst/>
              <a:ahLst/>
              <a:cxnLst/>
              <a:rect l="l" t="t" r="r" b="b"/>
              <a:pathLst>
                <a:path w="581025" h="576579">
                  <a:moveTo>
                    <a:pt x="580643" y="563879"/>
                  </a:moveTo>
                  <a:lnTo>
                    <a:pt x="12191" y="0"/>
                  </a:lnTo>
                  <a:lnTo>
                    <a:pt x="0" y="12191"/>
                  </a:lnTo>
                  <a:lnTo>
                    <a:pt x="566927" y="576071"/>
                  </a:lnTo>
                  <a:lnTo>
                    <a:pt x="580643" y="5638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6012057" y="4465320"/>
            <a:ext cx="1353820" cy="93345"/>
            <a:chOff x="6012057" y="4465320"/>
            <a:chExt cx="1353820" cy="93345"/>
          </a:xfrm>
        </p:grpSpPr>
        <p:sp>
          <p:nvSpPr>
            <p:cNvPr id="70" name="object 70"/>
            <p:cNvSpPr/>
            <p:nvPr/>
          </p:nvSpPr>
          <p:spPr>
            <a:xfrm>
              <a:off x="7184013" y="4465320"/>
              <a:ext cx="181610" cy="93345"/>
            </a:xfrm>
            <a:custGeom>
              <a:avLst/>
              <a:gdLst/>
              <a:ahLst/>
              <a:cxnLst/>
              <a:rect l="l" t="t" r="r" b="b"/>
              <a:pathLst>
                <a:path w="181609" h="93345">
                  <a:moveTo>
                    <a:pt x="181355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2963"/>
                  </a:lnTo>
                  <a:lnTo>
                    <a:pt x="181355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015105" y="4514088"/>
              <a:ext cx="1188720" cy="0"/>
            </a:xfrm>
            <a:custGeom>
              <a:avLst/>
              <a:gdLst/>
              <a:ahLst/>
              <a:cxnLst/>
              <a:rect l="l" t="t" r="r" b="b"/>
              <a:pathLst>
                <a:path w="1188720">
                  <a:moveTo>
                    <a:pt x="118871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12057" y="4506468"/>
              <a:ext cx="1195070" cy="17145"/>
            </a:xfrm>
            <a:custGeom>
              <a:avLst/>
              <a:gdLst/>
              <a:ahLst/>
              <a:cxnLst/>
              <a:rect l="l" t="t" r="r" b="b"/>
              <a:pathLst>
                <a:path w="1195070" h="17145">
                  <a:moveTo>
                    <a:pt x="1194815" y="16763"/>
                  </a:moveTo>
                  <a:lnTo>
                    <a:pt x="119481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19481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7597328" y="3749088"/>
            <a:ext cx="1189990" cy="1242060"/>
            <a:chOff x="7597328" y="3749088"/>
            <a:chExt cx="1189990" cy="1242060"/>
          </a:xfrm>
        </p:grpSpPr>
        <p:sp>
          <p:nvSpPr>
            <p:cNvPr id="74" name="object 74"/>
            <p:cNvSpPr/>
            <p:nvPr/>
          </p:nvSpPr>
          <p:spPr>
            <a:xfrm>
              <a:off x="7606161" y="4344923"/>
              <a:ext cx="45720" cy="317500"/>
            </a:xfrm>
            <a:custGeom>
              <a:avLst/>
              <a:gdLst/>
              <a:ahLst/>
              <a:cxnLst/>
              <a:rect l="l" t="t" r="r" b="b"/>
              <a:pathLst>
                <a:path w="45720" h="317500">
                  <a:moveTo>
                    <a:pt x="0" y="0"/>
                  </a:moveTo>
                  <a:lnTo>
                    <a:pt x="0" y="316991"/>
                  </a:lnTo>
                </a:path>
                <a:path w="45720" h="317500">
                  <a:moveTo>
                    <a:pt x="45719" y="27431"/>
                  </a:moveTo>
                  <a:lnTo>
                    <a:pt x="45719" y="292607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606161" y="4637531"/>
              <a:ext cx="550545" cy="184785"/>
            </a:xfrm>
            <a:custGeom>
              <a:avLst/>
              <a:gdLst/>
              <a:ahLst/>
              <a:cxnLst/>
              <a:rect l="l" t="t" r="r" b="b"/>
              <a:pathLst>
                <a:path w="550545" h="184785">
                  <a:moveTo>
                    <a:pt x="0" y="24383"/>
                  </a:moveTo>
                  <a:lnTo>
                    <a:pt x="274319" y="184403"/>
                  </a:lnTo>
                  <a:lnTo>
                    <a:pt x="550163" y="24383"/>
                  </a:lnTo>
                </a:path>
                <a:path w="550545" h="184785">
                  <a:moveTo>
                    <a:pt x="274319" y="134111"/>
                  </a:moveTo>
                  <a:lnTo>
                    <a:pt x="504443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156325" y="4344923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91"/>
                  </a:moveTo>
                  <a:lnTo>
                    <a:pt x="0" y="0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606161" y="3756659"/>
              <a:ext cx="1173480" cy="1226820"/>
            </a:xfrm>
            <a:custGeom>
              <a:avLst/>
              <a:gdLst/>
              <a:ahLst/>
              <a:cxnLst/>
              <a:rect l="l" t="t" r="r" b="b"/>
              <a:pathLst>
                <a:path w="1173479" h="1226820">
                  <a:moveTo>
                    <a:pt x="550163" y="588263"/>
                  </a:moveTo>
                  <a:lnTo>
                    <a:pt x="274319" y="428243"/>
                  </a:lnTo>
                </a:path>
                <a:path w="1173479" h="1226820">
                  <a:moveTo>
                    <a:pt x="504443" y="615695"/>
                  </a:moveTo>
                  <a:lnTo>
                    <a:pt x="274319" y="481583"/>
                  </a:lnTo>
                </a:path>
                <a:path w="1173479" h="1226820">
                  <a:moveTo>
                    <a:pt x="0" y="588263"/>
                  </a:moveTo>
                  <a:lnTo>
                    <a:pt x="274319" y="428243"/>
                  </a:lnTo>
                </a:path>
                <a:path w="1173479" h="1226820">
                  <a:moveTo>
                    <a:pt x="550163" y="905255"/>
                  </a:moveTo>
                  <a:lnTo>
                    <a:pt x="777239" y="981455"/>
                  </a:lnTo>
                </a:path>
                <a:path w="1173479" h="1226820">
                  <a:moveTo>
                    <a:pt x="905255" y="931163"/>
                  </a:moveTo>
                  <a:lnTo>
                    <a:pt x="1039367" y="746759"/>
                  </a:lnTo>
                  <a:lnTo>
                    <a:pt x="853439" y="489203"/>
                  </a:lnTo>
                </a:path>
                <a:path w="1173479" h="1226820">
                  <a:moveTo>
                    <a:pt x="984503" y="746759"/>
                  </a:moveTo>
                  <a:lnTo>
                    <a:pt x="835151" y="544067"/>
                  </a:lnTo>
                </a:path>
                <a:path w="1173479" h="1226820">
                  <a:moveTo>
                    <a:pt x="550163" y="588263"/>
                  </a:moveTo>
                  <a:lnTo>
                    <a:pt x="853439" y="489203"/>
                  </a:lnTo>
                </a:path>
                <a:path w="1173479" h="1226820">
                  <a:moveTo>
                    <a:pt x="877823" y="1092707"/>
                  </a:moveTo>
                  <a:lnTo>
                    <a:pt x="915923" y="1226819"/>
                  </a:lnTo>
                </a:path>
                <a:path w="1173479" h="1226820">
                  <a:moveTo>
                    <a:pt x="853439" y="489203"/>
                  </a:moveTo>
                  <a:lnTo>
                    <a:pt x="946403" y="185927"/>
                  </a:lnTo>
                  <a:lnTo>
                    <a:pt x="1173479" y="132587"/>
                  </a:lnTo>
                </a:path>
                <a:path w="1173479" h="1226820">
                  <a:moveTo>
                    <a:pt x="938783" y="211835"/>
                  </a:moveTo>
                  <a:lnTo>
                    <a:pt x="772667" y="30479"/>
                  </a:lnTo>
                </a:path>
                <a:path w="1173479" h="1226820">
                  <a:moveTo>
                    <a:pt x="970787" y="181355"/>
                  </a:moveTo>
                  <a:lnTo>
                    <a:pt x="804671" y="0"/>
                  </a:lnTo>
                </a:path>
              </a:pathLst>
            </a:custGeom>
            <a:ln w="15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2651136" y="4656244"/>
            <a:ext cx="22034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960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520827" y="4656244"/>
            <a:ext cx="13525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107320" y="4256956"/>
            <a:ext cx="133858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15" dirty="0">
                <a:latin typeface="Arial"/>
                <a:cs typeface="Arial"/>
              </a:rPr>
              <a:t>Ac</a:t>
            </a:r>
            <a:r>
              <a:rPr sz="1275" b="1" spc="-22" baseline="-19607" dirty="0">
                <a:latin typeface="Arial"/>
                <a:cs typeface="Arial"/>
              </a:rPr>
              <a:t>2</a:t>
            </a:r>
            <a:r>
              <a:rPr sz="1200" b="1" spc="-15" dirty="0">
                <a:latin typeface="Arial"/>
                <a:cs typeface="Arial"/>
              </a:rPr>
              <a:t>O, </a:t>
            </a:r>
            <a:r>
              <a:rPr sz="1200" b="1" spc="-20" dirty="0">
                <a:latin typeface="Arial"/>
                <a:cs typeface="Arial"/>
              </a:rPr>
              <a:t>AcOH, </a:t>
            </a:r>
            <a:r>
              <a:rPr sz="1200" b="1" spc="-10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917064" y="3766229"/>
            <a:ext cx="23622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394335" y="3604685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912495" y="5038768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65991" y="6052228"/>
            <a:ext cx="535305" cy="588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917580" y="6587152"/>
            <a:ext cx="23622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736475" y="5438056"/>
            <a:ext cx="133858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20" dirty="0">
                <a:latin typeface="Arial"/>
                <a:cs typeface="Arial"/>
              </a:rPr>
              <a:t>Ac</a:t>
            </a:r>
            <a:r>
              <a:rPr sz="1275" b="1" spc="-30" baseline="-19607" dirty="0">
                <a:latin typeface="Arial"/>
                <a:cs typeface="Arial"/>
              </a:rPr>
              <a:t>2</a:t>
            </a:r>
            <a:r>
              <a:rPr sz="1200" b="1" spc="-20" dirty="0">
                <a:latin typeface="Arial"/>
                <a:cs typeface="Arial"/>
              </a:rPr>
              <a:t>O, AcOH,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769495" y="4851718"/>
            <a:ext cx="780415" cy="54673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00" spc="-5" dirty="0">
                <a:latin typeface="Symbol"/>
                <a:cs typeface="Symbol"/>
              </a:rPr>
              <a:t></a:t>
            </a:r>
            <a:r>
              <a:rPr sz="1200" b="1" spc="-5" dirty="0">
                <a:latin typeface="Arial"/>
                <a:cs typeface="Arial"/>
              </a:rPr>
              <a:t>-product!</a:t>
            </a:r>
            <a:endParaRPr sz="1200">
              <a:latin typeface="Arial"/>
              <a:cs typeface="Arial"/>
            </a:endParaRPr>
          </a:p>
          <a:p>
            <a:pPr marL="516890">
              <a:lnSpc>
                <a:spcPct val="100000"/>
              </a:lnSpc>
              <a:spcBef>
                <a:spcPts val="615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929276" y="5438056"/>
            <a:ext cx="102616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20" dirty="0">
                <a:latin typeface="Arial"/>
                <a:cs typeface="Arial"/>
              </a:rPr>
              <a:t>Ac</a:t>
            </a:r>
            <a:r>
              <a:rPr sz="1275" b="1" spc="-30" baseline="-19607" dirty="0">
                <a:latin typeface="Arial"/>
                <a:cs typeface="Arial"/>
              </a:rPr>
              <a:t>2</a:t>
            </a:r>
            <a:r>
              <a:rPr sz="1200" b="1" spc="-20" dirty="0">
                <a:latin typeface="Arial"/>
                <a:cs typeface="Arial"/>
              </a:rPr>
              <a:t>O,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AcONa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200512" y="4256956"/>
            <a:ext cx="90043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NaOH </a:t>
            </a:r>
            <a:r>
              <a:rPr sz="1200" b="1" spc="-5" dirty="0">
                <a:latin typeface="Arial"/>
                <a:cs typeface="Arial"/>
              </a:rPr>
              <a:t>aq.,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393565" y="4656244"/>
            <a:ext cx="13525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788280" y="3766229"/>
            <a:ext cx="23622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265550" y="3604685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053699" y="4961044"/>
            <a:ext cx="56324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0690" algn="l"/>
              </a:tabLst>
            </a:pPr>
            <a:r>
              <a:rPr sz="1200" b="1" spc="-25" dirty="0">
                <a:latin typeface="Arial"/>
                <a:cs typeface="Arial"/>
              </a:rPr>
              <a:t>6</a:t>
            </a:r>
            <a:r>
              <a:rPr sz="1200" b="1" spc="-10" dirty="0">
                <a:latin typeface="Arial"/>
                <a:cs typeface="Arial"/>
              </a:rPr>
              <a:t>0%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5</a:t>
            </a:fld>
            <a:endParaRPr lang="en-US" sz="1600" b="1" dirty="0" smtClean="0"/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7864" y="196850"/>
            <a:ext cx="7874000" cy="1283044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077595">
              <a:lnSpc>
                <a:spcPct val="100000"/>
              </a:lnSpc>
              <a:spcBef>
                <a:spcPts val="1245"/>
              </a:spcBef>
            </a:pPr>
            <a:r>
              <a:rPr lang="en-US" sz="2200" spc="-5" dirty="0" smtClean="0"/>
              <a:t>                </a:t>
            </a:r>
            <a:r>
              <a:rPr sz="2200" spc="-5" smtClean="0"/>
              <a:t>Indoles </a:t>
            </a:r>
            <a:r>
              <a:rPr sz="2200" dirty="0"/>
              <a:t>– </a:t>
            </a:r>
            <a:r>
              <a:rPr sz="2200" spc="-5"/>
              <a:t>Electrophilic</a:t>
            </a:r>
            <a:r>
              <a:rPr sz="2200" spc="-110"/>
              <a:t> </a:t>
            </a:r>
            <a:r>
              <a:rPr sz="2200" spc="-5" smtClean="0"/>
              <a:t>Substitution</a:t>
            </a:r>
            <a:r>
              <a:rPr lang="en-US" sz="2200" spc="-5" dirty="0" smtClean="0"/>
              <a:t/>
            </a:r>
            <a:br>
              <a:rPr lang="en-US" sz="2200" spc="-5" dirty="0" smtClean="0"/>
            </a:br>
            <a:endParaRPr sz="2200" spc="-5" dirty="0"/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400" b="0" spc="-5" dirty="0">
                <a:solidFill>
                  <a:srgbClr val="0000FF"/>
                </a:solidFill>
                <a:latin typeface="Arial"/>
                <a:cs typeface="Arial"/>
              </a:rPr>
              <a:t>Mannich</a:t>
            </a:r>
            <a:r>
              <a:rPr sz="2400" b="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0" spc="-5" dirty="0">
                <a:solidFill>
                  <a:srgbClr val="0000FF"/>
                </a:solidFill>
                <a:latin typeface="Arial"/>
                <a:cs typeface="Arial"/>
              </a:rPr>
              <a:t>Reaction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60917" y="5442270"/>
            <a:ext cx="1197610" cy="1106805"/>
            <a:chOff x="1060917" y="5442270"/>
            <a:chExt cx="1197610" cy="1106805"/>
          </a:xfrm>
        </p:grpSpPr>
        <p:sp>
          <p:nvSpPr>
            <p:cNvPr id="5" name="object 5"/>
            <p:cNvSpPr/>
            <p:nvPr/>
          </p:nvSpPr>
          <p:spPr>
            <a:xfrm>
              <a:off x="1069729" y="5903975"/>
              <a:ext cx="45720" cy="317500"/>
            </a:xfrm>
            <a:custGeom>
              <a:avLst/>
              <a:gdLst/>
              <a:ahLst/>
              <a:cxnLst/>
              <a:rect l="l" t="t" r="r" b="b"/>
              <a:pathLst>
                <a:path w="45719" h="317500">
                  <a:moveTo>
                    <a:pt x="0" y="0"/>
                  </a:moveTo>
                  <a:lnTo>
                    <a:pt x="0" y="316991"/>
                  </a:lnTo>
                </a:path>
                <a:path w="45719" h="317500">
                  <a:moveTo>
                    <a:pt x="45719" y="27431"/>
                  </a:moveTo>
                  <a:lnTo>
                    <a:pt x="45719" y="292607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9729" y="6196583"/>
              <a:ext cx="550545" cy="184785"/>
            </a:xfrm>
            <a:custGeom>
              <a:avLst/>
              <a:gdLst/>
              <a:ahLst/>
              <a:cxnLst/>
              <a:rect l="l" t="t" r="r" b="b"/>
              <a:pathLst>
                <a:path w="550544" h="184785">
                  <a:moveTo>
                    <a:pt x="0" y="24383"/>
                  </a:moveTo>
                  <a:lnTo>
                    <a:pt x="275843" y="184403"/>
                  </a:lnTo>
                  <a:lnTo>
                    <a:pt x="550160" y="24383"/>
                  </a:lnTo>
                </a:path>
                <a:path w="550544" h="184785">
                  <a:moveTo>
                    <a:pt x="275843" y="131063"/>
                  </a:moveTo>
                  <a:lnTo>
                    <a:pt x="504440" y="0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19890" y="5903975"/>
              <a:ext cx="0" cy="317500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6991"/>
                  </a:moveTo>
                  <a:lnTo>
                    <a:pt x="0" y="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69729" y="5449823"/>
              <a:ext cx="1181100" cy="1091565"/>
            </a:xfrm>
            <a:custGeom>
              <a:avLst/>
              <a:gdLst/>
              <a:ahLst/>
              <a:cxnLst/>
              <a:rect l="l" t="t" r="r" b="b"/>
              <a:pathLst>
                <a:path w="1181100" h="1091565">
                  <a:moveTo>
                    <a:pt x="550160" y="454151"/>
                  </a:moveTo>
                  <a:lnTo>
                    <a:pt x="275843" y="295655"/>
                  </a:lnTo>
                </a:path>
                <a:path w="1181100" h="1091565">
                  <a:moveTo>
                    <a:pt x="504440" y="481583"/>
                  </a:moveTo>
                  <a:lnTo>
                    <a:pt x="275843" y="348995"/>
                  </a:lnTo>
                </a:path>
                <a:path w="1181100" h="1091565">
                  <a:moveTo>
                    <a:pt x="0" y="454151"/>
                  </a:moveTo>
                  <a:lnTo>
                    <a:pt x="275843" y="295655"/>
                  </a:lnTo>
                </a:path>
                <a:path w="1181100" h="1091565">
                  <a:moveTo>
                    <a:pt x="550160" y="771143"/>
                  </a:moveTo>
                  <a:lnTo>
                    <a:pt x="777236" y="844295"/>
                  </a:lnTo>
                </a:path>
                <a:path w="1181100" h="1091565">
                  <a:moveTo>
                    <a:pt x="908300" y="797051"/>
                  </a:moveTo>
                  <a:lnTo>
                    <a:pt x="1039364" y="612647"/>
                  </a:lnTo>
                  <a:lnTo>
                    <a:pt x="853436" y="355091"/>
                  </a:lnTo>
                </a:path>
                <a:path w="1181100" h="1091565">
                  <a:moveTo>
                    <a:pt x="984500" y="612647"/>
                  </a:moveTo>
                  <a:lnTo>
                    <a:pt x="835148" y="408431"/>
                  </a:lnTo>
                </a:path>
                <a:path w="1181100" h="1091565">
                  <a:moveTo>
                    <a:pt x="550160" y="454151"/>
                  </a:moveTo>
                  <a:lnTo>
                    <a:pt x="853436" y="355091"/>
                  </a:lnTo>
                </a:path>
                <a:path w="1181100" h="1091565">
                  <a:moveTo>
                    <a:pt x="877820" y="955547"/>
                  </a:moveTo>
                  <a:lnTo>
                    <a:pt x="918968" y="1091183"/>
                  </a:lnTo>
                </a:path>
                <a:path w="1181100" h="1091565">
                  <a:moveTo>
                    <a:pt x="853436" y="355091"/>
                  </a:moveTo>
                  <a:lnTo>
                    <a:pt x="946400" y="53339"/>
                  </a:lnTo>
                  <a:lnTo>
                    <a:pt x="1181096" y="0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390854" y="5206050"/>
            <a:ext cx="1449070" cy="1356360"/>
            <a:chOff x="4390854" y="5206050"/>
            <a:chExt cx="1449070" cy="1356360"/>
          </a:xfrm>
        </p:grpSpPr>
        <p:sp>
          <p:nvSpPr>
            <p:cNvPr id="10" name="object 10"/>
            <p:cNvSpPr/>
            <p:nvPr/>
          </p:nvSpPr>
          <p:spPr>
            <a:xfrm>
              <a:off x="4399665" y="5916167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70">
                  <a:moveTo>
                    <a:pt x="0" y="0"/>
                  </a:moveTo>
                  <a:lnTo>
                    <a:pt x="0" y="318515"/>
                  </a:lnTo>
                </a:path>
                <a:path w="45720" h="318770">
                  <a:moveTo>
                    <a:pt x="45719" y="25907"/>
                  </a:moveTo>
                  <a:lnTo>
                    <a:pt x="45719" y="289559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99665" y="6205727"/>
              <a:ext cx="550545" cy="187960"/>
            </a:xfrm>
            <a:custGeom>
              <a:avLst/>
              <a:gdLst/>
              <a:ahLst/>
              <a:cxnLst/>
              <a:rect l="l" t="t" r="r" b="b"/>
              <a:pathLst>
                <a:path w="550545" h="187960">
                  <a:moveTo>
                    <a:pt x="0" y="28955"/>
                  </a:moveTo>
                  <a:lnTo>
                    <a:pt x="274319" y="187451"/>
                  </a:lnTo>
                  <a:lnTo>
                    <a:pt x="550163" y="28955"/>
                  </a:lnTo>
                </a:path>
                <a:path w="550545" h="187960">
                  <a:moveTo>
                    <a:pt x="274319" y="134111"/>
                  </a:moveTo>
                  <a:lnTo>
                    <a:pt x="504443" y="0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49829" y="5916167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99665" y="5213603"/>
              <a:ext cx="1432560" cy="1341120"/>
            </a:xfrm>
            <a:custGeom>
              <a:avLst/>
              <a:gdLst/>
              <a:ahLst/>
              <a:cxnLst/>
              <a:rect l="l" t="t" r="r" b="b"/>
              <a:pathLst>
                <a:path w="1432560" h="1341120">
                  <a:moveTo>
                    <a:pt x="550163" y="702563"/>
                  </a:moveTo>
                  <a:lnTo>
                    <a:pt x="274319" y="544067"/>
                  </a:lnTo>
                </a:path>
                <a:path w="1432560" h="1341120">
                  <a:moveTo>
                    <a:pt x="504443" y="728471"/>
                  </a:moveTo>
                  <a:lnTo>
                    <a:pt x="274319" y="597407"/>
                  </a:lnTo>
                </a:path>
                <a:path w="1432560" h="1341120">
                  <a:moveTo>
                    <a:pt x="0" y="702563"/>
                  </a:moveTo>
                  <a:lnTo>
                    <a:pt x="274319" y="544067"/>
                  </a:lnTo>
                </a:path>
                <a:path w="1432560" h="1341120">
                  <a:moveTo>
                    <a:pt x="550163" y="1021079"/>
                  </a:moveTo>
                  <a:lnTo>
                    <a:pt x="771143" y="1094231"/>
                  </a:lnTo>
                </a:path>
                <a:path w="1432560" h="1341120">
                  <a:moveTo>
                    <a:pt x="905255" y="1045463"/>
                  </a:moveTo>
                  <a:lnTo>
                    <a:pt x="1039367" y="861059"/>
                  </a:lnTo>
                  <a:lnTo>
                    <a:pt x="851915" y="605027"/>
                  </a:lnTo>
                </a:path>
                <a:path w="1432560" h="1341120">
                  <a:moveTo>
                    <a:pt x="982979" y="861059"/>
                  </a:moveTo>
                  <a:lnTo>
                    <a:pt x="835151" y="656843"/>
                  </a:lnTo>
                </a:path>
                <a:path w="1432560" h="1341120">
                  <a:moveTo>
                    <a:pt x="550163" y="702563"/>
                  </a:moveTo>
                  <a:lnTo>
                    <a:pt x="851915" y="605027"/>
                  </a:lnTo>
                </a:path>
                <a:path w="1432560" h="1341120">
                  <a:moveTo>
                    <a:pt x="877823" y="1203959"/>
                  </a:moveTo>
                  <a:lnTo>
                    <a:pt x="915923" y="1341119"/>
                  </a:lnTo>
                </a:path>
                <a:path w="1432560" h="1341120">
                  <a:moveTo>
                    <a:pt x="851915" y="605027"/>
                  </a:moveTo>
                  <a:lnTo>
                    <a:pt x="944879" y="300227"/>
                  </a:lnTo>
                  <a:lnTo>
                    <a:pt x="1255775" y="228599"/>
                  </a:lnTo>
                  <a:lnTo>
                    <a:pt x="1409699" y="394715"/>
                  </a:lnTo>
                </a:path>
                <a:path w="1432560" h="1341120">
                  <a:moveTo>
                    <a:pt x="1255775" y="228599"/>
                  </a:moveTo>
                  <a:lnTo>
                    <a:pt x="1432559" y="67055"/>
                  </a:lnTo>
                </a:path>
                <a:path w="1432560" h="1341120">
                  <a:moveTo>
                    <a:pt x="1255775" y="228599"/>
                  </a:moveTo>
                  <a:lnTo>
                    <a:pt x="1202435" y="0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7711650" y="5210623"/>
            <a:ext cx="1428115" cy="1353185"/>
            <a:chOff x="7711650" y="5210623"/>
            <a:chExt cx="1428115" cy="1353185"/>
          </a:xfrm>
        </p:grpSpPr>
        <p:sp>
          <p:nvSpPr>
            <p:cNvPr id="15" name="object 15"/>
            <p:cNvSpPr/>
            <p:nvPr/>
          </p:nvSpPr>
          <p:spPr>
            <a:xfrm>
              <a:off x="7720461" y="5916167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70">
                  <a:moveTo>
                    <a:pt x="0" y="0"/>
                  </a:moveTo>
                  <a:lnTo>
                    <a:pt x="0" y="318515"/>
                  </a:lnTo>
                </a:path>
                <a:path w="45720" h="318770">
                  <a:moveTo>
                    <a:pt x="45719" y="25907"/>
                  </a:moveTo>
                  <a:lnTo>
                    <a:pt x="45719" y="289559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20461" y="6205727"/>
              <a:ext cx="550545" cy="187960"/>
            </a:xfrm>
            <a:custGeom>
              <a:avLst/>
              <a:gdLst/>
              <a:ahLst/>
              <a:cxnLst/>
              <a:rect l="l" t="t" r="r" b="b"/>
              <a:pathLst>
                <a:path w="550545" h="187960">
                  <a:moveTo>
                    <a:pt x="0" y="28955"/>
                  </a:moveTo>
                  <a:lnTo>
                    <a:pt x="275843" y="187451"/>
                  </a:lnTo>
                  <a:lnTo>
                    <a:pt x="550163" y="28955"/>
                  </a:lnTo>
                </a:path>
                <a:path w="550545" h="187960">
                  <a:moveTo>
                    <a:pt x="275843" y="134111"/>
                  </a:moveTo>
                  <a:lnTo>
                    <a:pt x="504443" y="0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270625" y="5916167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20461" y="5218175"/>
              <a:ext cx="1411605" cy="1338580"/>
            </a:xfrm>
            <a:custGeom>
              <a:avLst/>
              <a:gdLst/>
              <a:ahLst/>
              <a:cxnLst/>
              <a:rect l="l" t="t" r="r" b="b"/>
              <a:pathLst>
                <a:path w="1411604" h="1338579">
                  <a:moveTo>
                    <a:pt x="550163" y="697991"/>
                  </a:moveTo>
                  <a:lnTo>
                    <a:pt x="275843" y="539495"/>
                  </a:lnTo>
                </a:path>
                <a:path w="1411604" h="1338579">
                  <a:moveTo>
                    <a:pt x="504443" y="723899"/>
                  </a:moveTo>
                  <a:lnTo>
                    <a:pt x="275843" y="592835"/>
                  </a:lnTo>
                </a:path>
                <a:path w="1411604" h="1338579">
                  <a:moveTo>
                    <a:pt x="0" y="697991"/>
                  </a:moveTo>
                  <a:lnTo>
                    <a:pt x="275843" y="539495"/>
                  </a:lnTo>
                </a:path>
                <a:path w="1411604" h="1338579">
                  <a:moveTo>
                    <a:pt x="550163" y="1016507"/>
                  </a:moveTo>
                  <a:lnTo>
                    <a:pt x="772667" y="1089659"/>
                  </a:lnTo>
                </a:path>
                <a:path w="1411604" h="1338579">
                  <a:moveTo>
                    <a:pt x="903731" y="1040891"/>
                  </a:moveTo>
                  <a:lnTo>
                    <a:pt x="1039367" y="856487"/>
                  </a:lnTo>
                  <a:lnTo>
                    <a:pt x="850391" y="600455"/>
                  </a:lnTo>
                </a:path>
                <a:path w="1411604" h="1338579">
                  <a:moveTo>
                    <a:pt x="981455" y="856487"/>
                  </a:moveTo>
                  <a:lnTo>
                    <a:pt x="833627" y="652271"/>
                  </a:lnTo>
                </a:path>
                <a:path w="1411604" h="1338579">
                  <a:moveTo>
                    <a:pt x="550163" y="697991"/>
                  </a:moveTo>
                  <a:lnTo>
                    <a:pt x="850391" y="600455"/>
                  </a:lnTo>
                </a:path>
                <a:path w="1411604" h="1338579">
                  <a:moveTo>
                    <a:pt x="876299" y="1202435"/>
                  </a:moveTo>
                  <a:lnTo>
                    <a:pt x="915923" y="1338071"/>
                  </a:lnTo>
                </a:path>
                <a:path w="1411604" h="1338579">
                  <a:moveTo>
                    <a:pt x="850391" y="600455"/>
                  </a:moveTo>
                  <a:lnTo>
                    <a:pt x="946403" y="295655"/>
                  </a:lnTo>
                  <a:lnTo>
                    <a:pt x="1257299" y="224027"/>
                  </a:lnTo>
                  <a:lnTo>
                    <a:pt x="1411223" y="393191"/>
                  </a:lnTo>
                </a:path>
                <a:path w="1411604" h="1338579">
                  <a:moveTo>
                    <a:pt x="1257299" y="224027"/>
                  </a:moveTo>
                  <a:lnTo>
                    <a:pt x="1324355" y="0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912997" y="6030467"/>
            <a:ext cx="1351915" cy="96520"/>
            <a:chOff x="5912997" y="6030467"/>
            <a:chExt cx="1351915" cy="96520"/>
          </a:xfrm>
        </p:grpSpPr>
        <p:sp>
          <p:nvSpPr>
            <p:cNvPr id="20" name="object 20"/>
            <p:cNvSpPr/>
            <p:nvPr/>
          </p:nvSpPr>
          <p:spPr>
            <a:xfrm>
              <a:off x="7083429" y="6030467"/>
              <a:ext cx="181610" cy="96520"/>
            </a:xfrm>
            <a:custGeom>
              <a:avLst/>
              <a:gdLst/>
              <a:ahLst/>
              <a:cxnLst/>
              <a:rect l="l" t="t" r="r" b="b"/>
              <a:pathLst>
                <a:path w="181609" h="96520">
                  <a:moveTo>
                    <a:pt x="181355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1355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16045" y="6080759"/>
              <a:ext cx="1187450" cy="0"/>
            </a:xfrm>
            <a:custGeom>
              <a:avLst/>
              <a:gdLst/>
              <a:ahLst/>
              <a:cxnLst/>
              <a:rect l="l" t="t" r="r" b="b"/>
              <a:pathLst>
                <a:path w="1187450">
                  <a:moveTo>
                    <a:pt x="11871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12997" y="6070091"/>
              <a:ext cx="1193800" cy="18415"/>
            </a:xfrm>
            <a:custGeom>
              <a:avLst/>
              <a:gdLst/>
              <a:ahLst/>
              <a:cxnLst/>
              <a:rect l="l" t="t" r="r" b="b"/>
              <a:pathLst>
                <a:path w="1193800" h="18414">
                  <a:moveTo>
                    <a:pt x="1193291" y="18287"/>
                  </a:moveTo>
                  <a:lnTo>
                    <a:pt x="119329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19329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578486" y="6030467"/>
            <a:ext cx="1355090" cy="96520"/>
            <a:chOff x="2578486" y="6030467"/>
            <a:chExt cx="1355090" cy="96520"/>
          </a:xfrm>
        </p:grpSpPr>
        <p:sp>
          <p:nvSpPr>
            <p:cNvPr id="24" name="object 24"/>
            <p:cNvSpPr/>
            <p:nvPr/>
          </p:nvSpPr>
          <p:spPr>
            <a:xfrm>
              <a:off x="3748917" y="6030467"/>
              <a:ext cx="184785" cy="96520"/>
            </a:xfrm>
            <a:custGeom>
              <a:avLst/>
              <a:gdLst/>
              <a:ahLst/>
              <a:cxnLst/>
              <a:rect l="l" t="t" r="r" b="b"/>
              <a:pathLst>
                <a:path w="184785" h="96520">
                  <a:moveTo>
                    <a:pt x="184403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6011"/>
                  </a:lnTo>
                  <a:lnTo>
                    <a:pt x="184403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81534" y="6077711"/>
              <a:ext cx="1187450" cy="0"/>
            </a:xfrm>
            <a:custGeom>
              <a:avLst/>
              <a:gdLst/>
              <a:ahLst/>
              <a:cxnLst/>
              <a:rect l="l" t="t" r="r" b="b"/>
              <a:pathLst>
                <a:path w="1187450">
                  <a:moveTo>
                    <a:pt x="11871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78486" y="6070091"/>
              <a:ext cx="1193800" cy="18415"/>
            </a:xfrm>
            <a:custGeom>
              <a:avLst/>
              <a:gdLst/>
              <a:ahLst/>
              <a:cxnLst/>
              <a:rect l="l" t="t" r="r" b="b"/>
              <a:pathLst>
                <a:path w="1193800" h="18414">
                  <a:moveTo>
                    <a:pt x="1193291" y="18287"/>
                  </a:moveTo>
                  <a:lnTo>
                    <a:pt x="119329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19329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3067757" y="5417887"/>
            <a:ext cx="494030" cy="440690"/>
            <a:chOff x="3067757" y="5417887"/>
            <a:chExt cx="494030" cy="440690"/>
          </a:xfrm>
        </p:grpSpPr>
        <p:sp>
          <p:nvSpPr>
            <p:cNvPr id="28" name="object 28"/>
            <p:cNvSpPr/>
            <p:nvPr/>
          </p:nvSpPr>
          <p:spPr>
            <a:xfrm>
              <a:off x="3137794" y="5495544"/>
              <a:ext cx="416559" cy="120650"/>
            </a:xfrm>
            <a:custGeom>
              <a:avLst/>
              <a:gdLst/>
              <a:ahLst/>
              <a:cxnLst/>
              <a:rect l="l" t="t" r="r" b="b"/>
              <a:pathLst>
                <a:path w="416560" h="120650">
                  <a:moveTo>
                    <a:pt x="0" y="3047"/>
                  </a:moveTo>
                  <a:lnTo>
                    <a:pt x="207263" y="120395"/>
                  </a:lnTo>
                  <a:lnTo>
                    <a:pt x="416051" y="0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45058" y="5615940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76478" y="5425440"/>
              <a:ext cx="149860" cy="151130"/>
            </a:xfrm>
            <a:custGeom>
              <a:avLst/>
              <a:gdLst/>
              <a:ahLst/>
              <a:cxnLst/>
              <a:rect l="l" t="t" r="r" b="b"/>
              <a:pathLst>
                <a:path w="149860" h="151129">
                  <a:moveTo>
                    <a:pt x="149351" y="74675"/>
                  </a:moveTo>
                  <a:lnTo>
                    <a:pt x="143470" y="45648"/>
                  </a:lnTo>
                  <a:lnTo>
                    <a:pt x="127444" y="21907"/>
                  </a:lnTo>
                  <a:lnTo>
                    <a:pt x="103703" y="5881"/>
                  </a:lnTo>
                  <a:lnTo>
                    <a:pt x="74675" y="0"/>
                  </a:lnTo>
                  <a:lnTo>
                    <a:pt x="45648" y="5881"/>
                  </a:lnTo>
                  <a:lnTo>
                    <a:pt x="21907" y="21907"/>
                  </a:lnTo>
                  <a:lnTo>
                    <a:pt x="5881" y="45648"/>
                  </a:lnTo>
                  <a:lnTo>
                    <a:pt x="0" y="74675"/>
                  </a:lnTo>
                  <a:lnTo>
                    <a:pt x="5881" y="104584"/>
                  </a:lnTo>
                  <a:lnTo>
                    <a:pt x="21907" y="128777"/>
                  </a:lnTo>
                  <a:lnTo>
                    <a:pt x="45648" y="144970"/>
                  </a:lnTo>
                  <a:lnTo>
                    <a:pt x="74675" y="150875"/>
                  </a:lnTo>
                  <a:lnTo>
                    <a:pt x="103703" y="144970"/>
                  </a:lnTo>
                  <a:lnTo>
                    <a:pt x="127444" y="128777"/>
                  </a:lnTo>
                  <a:lnTo>
                    <a:pt x="143470" y="104584"/>
                  </a:lnTo>
                  <a:lnTo>
                    <a:pt x="149351" y="74675"/>
                  </a:lnTo>
                  <a:close/>
                </a:path>
                <a:path w="149860" h="151129">
                  <a:moveTo>
                    <a:pt x="41147" y="74675"/>
                  </a:moveTo>
                  <a:lnTo>
                    <a:pt x="111251" y="74675"/>
                  </a:lnTo>
                </a:path>
              </a:pathLst>
            </a:custGeom>
            <a:ln w="151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67757" y="5638867"/>
              <a:ext cx="164457" cy="1675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864753" y="6221606"/>
            <a:ext cx="223520" cy="5137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969"/>
              </a:spcBef>
            </a:pPr>
            <a:r>
              <a:rPr sz="1200" b="1" spc="-10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04799" y="5130423"/>
            <a:ext cx="51562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-15" baseline="-19607" dirty="0">
                <a:latin typeface="Arial"/>
                <a:cs typeface="Arial"/>
              </a:rPr>
              <a:t>2</a:t>
            </a:r>
            <a:r>
              <a:rPr sz="1200" b="1" spc="-10" dirty="0"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72342" y="5034411"/>
            <a:ext cx="514984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Et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-15" baseline="-19607" dirty="0">
                <a:latin typeface="Arial"/>
                <a:cs typeface="Arial"/>
              </a:rPr>
              <a:t>2</a:t>
            </a:r>
            <a:r>
              <a:rPr sz="1200" b="1" spc="-10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11911" y="5502423"/>
            <a:ext cx="1252220" cy="5435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200" b="1" spc="-2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25" dirty="0">
                <a:latin typeface="Arial"/>
                <a:cs typeface="Arial"/>
              </a:rPr>
              <a:t>HAc</a:t>
            </a:r>
            <a:endParaRPr sz="12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  <a:spcBef>
                <a:spcPts val="600"/>
              </a:spcBef>
            </a:pPr>
            <a:r>
              <a:rPr sz="1200" b="1" spc="-15" dirty="0">
                <a:latin typeface="Arial"/>
                <a:cs typeface="Arial"/>
              </a:rPr>
              <a:t>NaOH </a:t>
            </a:r>
            <a:r>
              <a:rPr sz="1200" b="1" spc="-10" dirty="0">
                <a:latin typeface="Arial"/>
                <a:cs typeface="Arial"/>
              </a:rPr>
              <a:t>aq.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then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13962" y="6235322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11877" y="5580003"/>
            <a:ext cx="35433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H</a:t>
            </a:r>
            <a:r>
              <a:rPr sz="1275" b="1" spc="-15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88434" y="5045079"/>
            <a:ext cx="47244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-15" baseline="-19607" dirty="0">
                <a:latin typeface="Arial"/>
                <a:cs typeface="Arial"/>
              </a:rPr>
              <a:t>2</a:t>
            </a:r>
            <a:r>
              <a:rPr sz="1200" b="1" spc="-10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86302" y="6544695"/>
            <a:ext cx="55245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5" dirty="0">
                <a:latin typeface="Arial"/>
                <a:cs typeface="Arial"/>
              </a:rPr>
              <a:t>80%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800" b="1" spc="-15" baseline="2314" dirty="0">
                <a:latin typeface="Arial"/>
                <a:cs typeface="Arial"/>
              </a:rPr>
              <a:t>H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66938" y="6124070"/>
            <a:ext cx="92075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SO</a:t>
            </a:r>
            <a:r>
              <a:rPr sz="1275" b="1" spc="-7" baseline="-19607" dirty="0">
                <a:latin typeface="Arial"/>
                <a:cs typeface="Arial"/>
              </a:rPr>
              <a:t>4</a:t>
            </a:r>
            <a:r>
              <a:rPr sz="1200" b="1" spc="-5" dirty="0">
                <a:latin typeface="Arial"/>
                <a:cs typeface="Arial"/>
              </a:rPr>
              <a:t>,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63983" y="6235322"/>
            <a:ext cx="551180" cy="5168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29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200" b="1" spc="-15" dirty="0">
                <a:latin typeface="Arial"/>
                <a:cs typeface="Arial"/>
              </a:rPr>
              <a:t>90%</a:t>
            </a:r>
            <a:r>
              <a:rPr sz="1200" b="1" spc="175" dirty="0">
                <a:latin typeface="Arial"/>
                <a:cs typeface="Arial"/>
              </a:rPr>
              <a:t> </a:t>
            </a:r>
            <a:r>
              <a:rPr sz="1800" b="1" spc="-15" baseline="2314" dirty="0">
                <a:latin typeface="Arial"/>
                <a:cs typeface="Arial"/>
              </a:rPr>
              <a:t>H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92890" y="6124070"/>
            <a:ext cx="82867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PhMe,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37110" y="5360547"/>
            <a:ext cx="51562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-15" baseline="-19607" dirty="0">
                <a:latin typeface="Arial"/>
                <a:cs typeface="Arial"/>
              </a:rPr>
              <a:t>2</a:t>
            </a:r>
            <a:r>
              <a:rPr sz="1200" b="1" spc="-10" dirty="0"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88168" y="5836034"/>
            <a:ext cx="42862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2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spc="-7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43212" y="5369691"/>
            <a:ext cx="929640" cy="572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800" b="1" spc="-7" baseline="13888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-7" baseline="13888" dirty="0">
                <a:latin typeface="Arial"/>
                <a:cs typeface="Arial"/>
              </a:rPr>
              <a:t>Me</a:t>
            </a:r>
            <a:r>
              <a:rPr sz="850" b="1" spc="-5" dirty="0">
                <a:latin typeface="Arial"/>
                <a:cs typeface="Arial"/>
              </a:rPr>
              <a:t>2</a:t>
            </a:r>
            <a:r>
              <a:rPr sz="850" b="1" spc="-55" dirty="0">
                <a:latin typeface="Arial"/>
                <a:cs typeface="Arial"/>
              </a:rPr>
              <a:t> </a:t>
            </a:r>
            <a:r>
              <a:rPr sz="1800" b="1" spc="-15" baseline="2314" dirty="0">
                <a:latin typeface="Arial"/>
                <a:cs typeface="Arial"/>
              </a:rPr>
              <a:t>Et</a:t>
            </a:r>
            <a:r>
              <a:rPr sz="1800" b="1" spc="-15" baseline="2314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-15" baseline="-13071" dirty="0">
                <a:latin typeface="Arial"/>
                <a:cs typeface="Arial"/>
              </a:rPr>
              <a:t>2</a:t>
            </a:r>
            <a:r>
              <a:rPr sz="1800" b="1" spc="-15" baseline="2314" dirty="0">
                <a:latin typeface="Arial"/>
                <a:cs typeface="Arial"/>
              </a:rPr>
              <a:t>C</a:t>
            </a:r>
            <a:endParaRPr sz="1800" baseline="2314">
              <a:latin typeface="Arial"/>
              <a:cs typeface="Arial"/>
            </a:endParaRPr>
          </a:p>
          <a:p>
            <a:pPr marR="32384" algn="r">
              <a:lnSpc>
                <a:spcPct val="100000"/>
              </a:lnSpc>
              <a:spcBef>
                <a:spcPts val="1440"/>
              </a:spcBef>
            </a:pPr>
            <a:r>
              <a:rPr sz="1200" b="1" spc="-20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717630" y="1488905"/>
            <a:ext cx="7022465" cy="1654175"/>
            <a:chOff x="1717630" y="1488905"/>
            <a:chExt cx="7022465" cy="1654175"/>
          </a:xfrm>
        </p:grpSpPr>
        <p:sp>
          <p:nvSpPr>
            <p:cNvPr id="47" name="object 47"/>
            <p:cNvSpPr/>
            <p:nvPr/>
          </p:nvSpPr>
          <p:spPr>
            <a:xfrm>
              <a:off x="1726570" y="1958340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19" h="321944">
                  <a:moveTo>
                    <a:pt x="0" y="0"/>
                  </a:moveTo>
                  <a:lnTo>
                    <a:pt x="0" y="321563"/>
                  </a:lnTo>
                </a:path>
                <a:path w="45719" h="321944">
                  <a:moveTo>
                    <a:pt x="45719" y="25907"/>
                  </a:moveTo>
                  <a:lnTo>
                    <a:pt x="45719" y="29413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726570" y="2252472"/>
              <a:ext cx="556260" cy="189230"/>
            </a:xfrm>
            <a:custGeom>
              <a:avLst/>
              <a:gdLst/>
              <a:ahLst/>
              <a:cxnLst/>
              <a:rect l="l" t="t" r="r" b="b"/>
              <a:pathLst>
                <a:path w="556260" h="189230">
                  <a:moveTo>
                    <a:pt x="0" y="27431"/>
                  </a:moveTo>
                  <a:lnTo>
                    <a:pt x="277367" y="188975"/>
                  </a:lnTo>
                  <a:lnTo>
                    <a:pt x="556259" y="27431"/>
                  </a:lnTo>
                </a:path>
                <a:path w="556260" h="189230">
                  <a:moveTo>
                    <a:pt x="277367" y="135635"/>
                  </a:moveTo>
                  <a:lnTo>
                    <a:pt x="510539" y="0"/>
                  </a:lnTo>
                </a:path>
              </a:pathLst>
            </a:custGeom>
            <a:ln w="153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282829" y="195834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726570" y="1798320"/>
              <a:ext cx="1051560" cy="809625"/>
            </a:xfrm>
            <a:custGeom>
              <a:avLst/>
              <a:gdLst/>
              <a:ahLst/>
              <a:cxnLst/>
              <a:rect l="l" t="t" r="r" b="b"/>
              <a:pathLst>
                <a:path w="1051560" h="809625">
                  <a:moveTo>
                    <a:pt x="556259" y="160019"/>
                  </a:moveTo>
                  <a:lnTo>
                    <a:pt x="277367" y="0"/>
                  </a:lnTo>
                </a:path>
                <a:path w="1051560" h="809625">
                  <a:moveTo>
                    <a:pt x="510539" y="185927"/>
                  </a:moveTo>
                  <a:lnTo>
                    <a:pt x="277367" y="53339"/>
                  </a:lnTo>
                </a:path>
                <a:path w="1051560" h="809625">
                  <a:moveTo>
                    <a:pt x="0" y="160019"/>
                  </a:moveTo>
                  <a:lnTo>
                    <a:pt x="277367" y="0"/>
                  </a:lnTo>
                </a:path>
                <a:path w="1051560" h="809625">
                  <a:moveTo>
                    <a:pt x="556259" y="481583"/>
                  </a:moveTo>
                  <a:lnTo>
                    <a:pt x="783335" y="556259"/>
                  </a:lnTo>
                </a:path>
                <a:path w="1051560" h="809625">
                  <a:moveTo>
                    <a:pt x="915923" y="505967"/>
                  </a:moveTo>
                  <a:lnTo>
                    <a:pt x="1051559" y="321563"/>
                  </a:lnTo>
                  <a:lnTo>
                    <a:pt x="862583" y="60959"/>
                  </a:lnTo>
                </a:path>
                <a:path w="1051560" h="809625">
                  <a:moveTo>
                    <a:pt x="995171" y="321563"/>
                  </a:moveTo>
                  <a:lnTo>
                    <a:pt x="844295" y="114299"/>
                  </a:lnTo>
                </a:path>
                <a:path w="1051560" h="809625">
                  <a:moveTo>
                    <a:pt x="556259" y="160019"/>
                  </a:moveTo>
                  <a:lnTo>
                    <a:pt x="862583" y="60959"/>
                  </a:lnTo>
                </a:path>
                <a:path w="1051560" h="809625">
                  <a:moveTo>
                    <a:pt x="888491" y="669035"/>
                  </a:moveTo>
                  <a:lnTo>
                    <a:pt x="926591" y="809243"/>
                  </a:lnTo>
                </a:path>
              </a:pathLst>
            </a:custGeom>
            <a:ln w="153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199723" y="2976329"/>
              <a:ext cx="166201" cy="1662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282829" y="1958340"/>
              <a:ext cx="5811520" cy="981710"/>
            </a:xfrm>
            <a:custGeom>
              <a:avLst/>
              <a:gdLst/>
              <a:ahLst/>
              <a:cxnLst/>
              <a:rect l="l" t="t" r="r" b="b"/>
              <a:pathLst>
                <a:path w="5811520" h="981710">
                  <a:moveTo>
                    <a:pt x="0" y="659891"/>
                  </a:moveTo>
                  <a:lnTo>
                    <a:pt x="0" y="981455"/>
                  </a:lnTo>
                  <a:lnTo>
                    <a:pt x="5811011" y="981455"/>
                  </a:lnTo>
                </a:path>
                <a:path w="5811520" h="981710">
                  <a:moveTo>
                    <a:pt x="2346959" y="0"/>
                  </a:moveTo>
                  <a:lnTo>
                    <a:pt x="2346959" y="321563"/>
                  </a:lnTo>
                </a:path>
                <a:path w="5811520" h="981710">
                  <a:moveTo>
                    <a:pt x="2392679" y="25907"/>
                  </a:moveTo>
                  <a:lnTo>
                    <a:pt x="2392679" y="29413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629789" y="2252472"/>
              <a:ext cx="559435" cy="189230"/>
            </a:xfrm>
            <a:custGeom>
              <a:avLst/>
              <a:gdLst/>
              <a:ahLst/>
              <a:cxnLst/>
              <a:rect l="l" t="t" r="r" b="b"/>
              <a:pathLst>
                <a:path w="559435" h="189230">
                  <a:moveTo>
                    <a:pt x="0" y="27431"/>
                  </a:moveTo>
                  <a:lnTo>
                    <a:pt x="281939" y="188975"/>
                  </a:lnTo>
                  <a:lnTo>
                    <a:pt x="559307" y="27431"/>
                  </a:lnTo>
                </a:path>
                <a:path w="559435" h="189230">
                  <a:moveTo>
                    <a:pt x="281939" y="135635"/>
                  </a:moveTo>
                  <a:lnTo>
                    <a:pt x="513587" y="0"/>
                  </a:lnTo>
                </a:path>
              </a:pathLst>
            </a:custGeom>
            <a:ln w="153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189097" y="195834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629789" y="1798320"/>
              <a:ext cx="1190625" cy="948055"/>
            </a:xfrm>
            <a:custGeom>
              <a:avLst/>
              <a:gdLst/>
              <a:ahLst/>
              <a:cxnLst/>
              <a:rect l="l" t="t" r="r" b="b"/>
              <a:pathLst>
                <a:path w="1190625" h="948055">
                  <a:moveTo>
                    <a:pt x="559307" y="160019"/>
                  </a:moveTo>
                  <a:lnTo>
                    <a:pt x="281939" y="0"/>
                  </a:lnTo>
                </a:path>
                <a:path w="1190625" h="948055">
                  <a:moveTo>
                    <a:pt x="513587" y="185927"/>
                  </a:moveTo>
                  <a:lnTo>
                    <a:pt x="281939" y="53339"/>
                  </a:lnTo>
                </a:path>
                <a:path w="1190625" h="948055">
                  <a:moveTo>
                    <a:pt x="0" y="160019"/>
                  </a:moveTo>
                  <a:lnTo>
                    <a:pt x="281939" y="0"/>
                  </a:lnTo>
                </a:path>
                <a:path w="1190625" h="948055">
                  <a:moveTo>
                    <a:pt x="559307" y="481583"/>
                  </a:moveTo>
                  <a:lnTo>
                    <a:pt x="787907" y="556259"/>
                  </a:lnTo>
                </a:path>
                <a:path w="1190625" h="948055">
                  <a:moveTo>
                    <a:pt x="920495" y="505967"/>
                  </a:moveTo>
                  <a:lnTo>
                    <a:pt x="1056131" y="321563"/>
                  </a:lnTo>
                  <a:lnTo>
                    <a:pt x="864107" y="60959"/>
                  </a:lnTo>
                </a:path>
                <a:path w="1190625" h="948055">
                  <a:moveTo>
                    <a:pt x="996695" y="321563"/>
                  </a:moveTo>
                  <a:lnTo>
                    <a:pt x="845819" y="114299"/>
                  </a:lnTo>
                </a:path>
                <a:path w="1190625" h="948055">
                  <a:moveTo>
                    <a:pt x="559307" y="160019"/>
                  </a:moveTo>
                  <a:lnTo>
                    <a:pt x="864107" y="60959"/>
                  </a:lnTo>
                </a:path>
                <a:path w="1190625" h="948055">
                  <a:moveTo>
                    <a:pt x="890015" y="672083"/>
                  </a:moveTo>
                  <a:lnTo>
                    <a:pt x="952499" y="891539"/>
                  </a:lnTo>
                  <a:lnTo>
                    <a:pt x="1190243" y="947927"/>
                  </a:lnTo>
                </a:path>
              </a:pathLst>
            </a:custGeom>
            <a:ln w="153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537581" y="1958340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4">
                  <a:moveTo>
                    <a:pt x="0" y="0"/>
                  </a:moveTo>
                  <a:lnTo>
                    <a:pt x="0" y="321563"/>
                  </a:lnTo>
                </a:path>
                <a:path w="45720" h="321944">
                  <a:moveTo>
                    <a:pt x="45719" y="25907"/>
                  </a:moveTo>
                  <a:lnTo>
                    <a:pt x="45719" y="29413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537581" y="2252472"/>
              <a:ext cx="556260" cy="189230"/>
            </a:xfrm>
            <a:custGeom>
              <a:avLst/>
              <a:gdLst/>
              <a:ahLst/>
              <a:cxnLst/>
              <a:rect l="l" t="t" r="r" b="b"/>
              <a:pathLst>
                <a:path w="556259" h="189230">
                  <a:moveTo>
                    <a:pt x="0" y="27431"/>
                  </a:moveTo>
                  <a:lnTo>
                    <a:pt x="277367" y="188975"/>
                  </a:lnTo>
                  <a:lnTo>
                    <a:pt x="556259" y="27431"/>
                  </a:lnTo>
                </a:path>
                <a:path w="556259" h="189230">
                  <a:moveTo>
                    <a:pt x="277367" y="135635"/>
                  </a:moveTo>
                  <a:lnTo>
                    <a:pt x="510539" y="0"/>
                  </a:lnTo>
                </a:path>
              </a:pathLst>
            </a:custGeom>
            <a:ln w="153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093841" y="195834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537581" y="1496568"/>
              <a:ext cx="1195070" cy="1111250"/>
            </a:xfrm>
            <a:custGeom>
              <a:avLst/>
              <a:gdLst/>
              <a:ahLst/>
              <a:cxnLst/>
              <a:rect l="l" t="t" r="r" b="b"/>
              <a:pathLst>
                <a:path w="1195070" h="1111250">
                  <a:moveTo>
                    <a:pt x="556259" y="461771"/>
                  </a:moveTo>
                  <a:lnTo>
                    <a:pt x="277367" y="301751"/>
                  </a:lnTo>
                </a:path>
                <a:path w="1195070" h="1111250">
                  <a:moveTo>
                    <a:pt x="510539" y="487679"/>
                  </a:moveTo>
                  <a:lnTo>
                    <a:pt x="277367" y="355091"/>
                  </a:lnTo>
                </a:path>
                <a:path w="1195070" h="1111250">
                  <a:moveTo>
                    <a:pt x="0" y="461771"/>
                  </a:moveTo>
                  <a:lnTo>
                    <a:pt x="277367" y="301751"/>
                  </a:lnTo>
                </a:path>
                <a:path w="1195070" h="1111250">
                  <a:moveTo>
                    <a:pt x="556259" y="783335"/>
                  </a:moveTo>
                  <a:lnTo>
                    <a:pt x="783335" y="858011"/>
                  </a:lnTo>
                </a:path>
                <a:path w="1195070" h="1111250">
                  <a:moveTo>
                    <a:pt x="915923" y="809243"/>
                  </a:moveTo>
                  <a:lnTo>
                    <a:pt x="1051559" y="623315"/>
                  </a:lnTo>
                  <a:lnTo>
                    <a:pt x="862583" y="362711"/>
                  </a:lnTo>
                </a:path>
                <a:path w="1195070" h="1111250">
                  <a:moveTo>
                    <a:pt x="995171" y="623315"/>
                  </a:moveTo>
                  <a:lnTo>
                    <a:pt x="844295" y="416051"/>
                  </a:lnTo>
                </a:path>
                <a:path w="1195070" h="1111250">
                  <a:moveTo>
                    <a:pt x="556259" y="461771"/>
                  </a:moveTo>
                  <a:lnTo>
                    <a:pt x="862583" y="362711"/>
                  </a:lnTo>
                </a:path>
                <a:path w="1195070" h="1111250">
                  <a:moveTo>
                    <a:pt x="888491" y="970787"/>
                  </a:moveTo>
                  <a:lnTo>
                    <a:pt x="926591" y="1110995"/>
                  </a:lnTo>
                </a:path>
                <a:path w="1195070" h="1111250">
                  <a:moveTo>
                    <a:pt x="862583" y="362711"/>
                  </a:moveTo>
                  <a:lnTo>
                    <a:pt x="957071" y="53339"/>
                  </a:lnTo>
                  <a:lnTo>
                    <a:pt x="1194815" y="0"/>
                  </a:lnTo>
                </a:path>
              </a:pathLst>
            </a:custGeom>
            <a:ln w="153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206117" y="2078736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5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023494" y="2127504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>
                  <a:moveTo>
                    <a:pt x="120395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020441" y="2078735"/>
              <a:ext cx="4276725" cy="94615"/>
            </a:xfrm>
            <a:custGeom>
              <a:avLst/>
              <a:gdLst/>
              <a:ahLst/>
              <a:cxnLst/>
              <a:rect l="l" t="t" r="r" b="b"/>
              <a:pathLst>
                <a:path w="4276725" h="94614">
                  <a:moveTo>
                    <a:pt x="1208532" y="38100"/>
                  </a:moveTo>
                  <a:lnTo>
                    <a:pt x="0" y="38100"/>
                  </a:lnTo>
                  <a:lnTo>
                    <a:pt x="0" y="56388"/>
                  </a:lnTo>
                  <a:lnTo>
                    <a:pt x="1208532" y="56388"/>
                  </a:lnTo>
                  <a:lnTo>
                    <a:pt x="1208532" y="38100"/>
                  </a:lnTo>
                  <a:close/>
                </a:path>
                <a:path w="4276725" h="94614">
                  <a:moveTo>
                    <a:pt x="4276344" y="48768"/>
                  </a:moveTo>
                  <a:lnTo>
                    <a:pt x="4090416" y="0"/>
                  </a:lnTo>
                  <a:lnTo>
                    <a:pt x="4113276" y="48768"/>
                  </a:lnTo>
                  <a:lnTo>
                    <a:pt x="4090416" y="94488"/>
                  </a:lnTo>
                  <a:lnTo>
                    <a:pt x="4276344" y="487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928237" y="2127504"/>
              <a:ext cx="1202690" cy="0"/>
            </a:xfrm>
            <a:custGeom>
              <a:avLst/>
              <a:gdLst/>
              <a:ahLst/>
              <a:cxnLst/>
              <a:rect l="l" t="t" r="r" b="b"/>
              <a:pathLst>
                <a:path w="1202690">
                  <a:moveTo>
                    <a:pt x="120243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925190" y="2116836"/>
              <a:ext cx="1209040" cy="18415"/>
            </a:xfrm>
            <a:custGeom>
              <a:avLst/>
              <a:gdLst/>
              <a:ahLst/>
              <a:cxnLst/>
              <a:rect l="l" t="t" r="r" b="b"/>
              <a:pathLst>
                <a:path w="1209040" h="18414">
                  <a:moveTo>
                    <a:pt x="1208531" y="18287"/>
                  </a:moveTo>
                  <a:lnTo>
                    <a:pt x="120853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0853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045073" y="2581655"/>
              <a:ext cx="97535" cy="3581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/>
          <p:nvPr/>
        </p:nvSpPr>
        <p:spPr>
          <a:xfrm>
            <a:off x="5033650" y="3198875"/>
            <a:ext cx="173990" cy="45720"/>
          </a:xfrm>
          <a:custGeom>
            <a:avLst/>
            <a:gdLst/>
            <a:ahLst/>
            <a:cxnLst/>
            <a:rect l="l" t="t" r="r" b="b"/>
            <a:pathLst>
              <a:path w="173989" h="45719">
                <a:moveTo>
                  <a:pt x="0" y="0"/>
                </a:moveTo>
                <a:lnTo>
                  <a:pt x="173735" y="0"/>
                </a:lnTo>
              </a:path>
              <a:path w="173989" h="45719">
                <a:moveTo>
                  <a:pt x="0" y="45719"/>
                </a:moveTo>
                <a:lnTo>
                  <a:pt x="173735" y="45719"/>
                </a:lnTo>
              </a:path>
            </a:pathLst>
          </a:custGeom>
          <a:ln w="17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523120" y="2273864"/>
            <a:ext cx="226695" cy="519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2235">
              <a:lnSpc>
                <a:spcPct val="100000"/>
              </a:lnSpc>
              <a:spcBef>
                <a:spcPts val="994"/>
              </a:spcBef>
            </a:pPr>
            <a:r>
              <a:rPr sz="1200" b="1" spc="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427863" y="2273864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806324" y="2659436"/>
            <a:ext cx="46355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Me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334130" y="2273864"/>
            <a:ext cx="226695" cy="519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2235">
              <a:lnSpc>
                <a:spcPct val="100000"/>
              </a:lnSpc>
              <a:spcBef>
                <a:spcPts val="994"/>
              </a:spcBef>
            </a:pPr>
            <a:r>
              <a:rPr sz="1200" b="1" spc="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718686" y="1371656"/>
            <a:ext cx="4622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Me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142372" y="1877624"/>
            <a:ext cx="110236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CH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O,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NH,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202600" y="1877624"/>
            <a:ext cx="11595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O, </a:t>
            </a:r>
            <a:r>
              <a:rPr sz="1200" b="1" spc="-5" dirty="0">
                <a:latin typeface="Arial"/>
                <a:cs typeface="Arial"/>
              </a:rPr>
              <a:t>heat</a:t>
            </a:r>
            <a:r>
              <a:rPr sz="1200" b="1" spc="30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93%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49764" y="3127303"/>
            <a:ext cx="8766175" cy="1764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88104">
              <a:lnSpc>
                <a:spcPct val="100000"/>
              </a:lnSpc>
              <a:spcBef>
                <a:spcPts val="105"/>
              </a:spcBef>
              <a:tabLst>
                <a:tab pos="4373880" algn="l"/>
              </a:tabLst>
            </a:pPr>
            <a:r>
              <a:rPr sz="1800" b="1" baseline="4629" dirty="0">
                <a:latin typeface="Arial"/>
                <a:cs typeface="Arial"/>
              </a:rPr>
              <a:t>H</a:t>
            </a:r>
            <a:r>
              <a:rPr sz="1275" b="1" baseline="-13071" dirty="0">
                <a:latin typeface="Arial"/>
                <a:cs typeface="Arial"/>
              </a:rPr>
              <a:t>2</a:t>
            </a:r>
            <a:r>
              <a:rPr sz="1800" b="1" baseline="4629" dirty="0">
                <a:latin typeface="Arial"/>
                <a:cs typeface="Arial"/>
              </a:rPr>
              <a:t>C	</a:t>
            </a:r>
            <a:r>
              <a:rPr sz="1800" b="1" spc="7" baseline="4629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b="1" spc="7" baseline="4629" dirty="0">
                <a:latin typeface="Arial"/>
                <a:cs typeface="Arial"/>
              </a:rPr>
              <a:t>Me</a:t>
            </a:r>
            <a:r>
              <a:rPr sz="1275" b="1" spc="7" baseline="-13071" dirty="0">
                <a:latin typeface="Arial"/>
                <a:cs typeface="Arial"/>
              </a:rPr>
              <a:t>2 </a:t>
            </a:r>
            <a:r>
              <a:rPr sz="1200" b="1" spc="-5" dirty="0">
                <a:latin typeface="Arial"/>
                <a:cs typeface="Arial"/>
              </a:rPr>
              <a:t>(preformed)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95%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Arial"/>
              <a:cs typeface="Arial"/>
            </a:endParaRPr>
          </a:p>
          <a:p>
            <a:pPr marL="193675" indent="-1435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very </a:t>
            </a:r>
            <a:r>
              <a:rPr sz="1800" spc="-10" dirty="0">
                <a:latin typeface="Arial"/>
                <a:cs typeface="Arial"/>
              </a:rPr>
              <a:t>useful </a:t>
            </a:r>
            <a:r>
              <a:rPr sz="1800" spc="-5" dirty="0">
                <a:latin typeface="Arial"/>
                <a:cs typeface="Arial"/>
              </a:rPr>
              <a:t>reaction for the synthesis of 3-substituted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indoles</a:t>
            </a:r>
            <a:endParaRPr sz="1800">
              <a:latin typeface="Arial"/>
              <a:cs typeface="Arial"/>
            </a:endParaRPr>
          </a:p>
          <a:p>
            <a:pPr marL="192405" indent="-142240">
              <a:lnSpc>
                <a:spcPct val="100000"/>
              </a:lnSpc>
              <a:spcBef>
                <a:spcPts val="675"/>
              </a:spcBef>
              <a:buChar char="•"/>
              <a:tabLst>
                <a:tab pos="19304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product </a:t>
            </a:r>
            <a:r>
              <a:rPr sz="1800" spc="-5" dirty="0">
                <a:latin typeface="Arial"/>
                <a:cs typeface="Arial"/>
              </a:rPr>
              <a:t>(gramine)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be </a:t>
            </a:r>
            <a:r>
              <a:rPr sz="1800" spc="-10" dirty="0">
                <a:latin typeface="Arial"/>
                <a:cs typeface="Arial"/>
              </a:rPr>
              <a:t>used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access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variety of other 3-substituted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indoles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215"/>
              </a:spcBef>
            </a:pPr>
            <a:r>
              <a:rPr sz="1800" spc="-5" dirty="0">
                <a:latin typeface="Arial"/>
                <a:cs typeface="Arial"/>
              </a:rPr>
              <a:t>Synthesis of Tryptophan from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Gramine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317617" y="2167184"/>
            <a:ext cx="72390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O, 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2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050000" y="2167184"/>
            <a:ext cx="123063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latin typeface="Arial"/>
                <a:cs typeface="Arial"/>
              </a:rPr>
              <a:t>or </a:t>
            </a:r>
            <a:r>
              <a:rPr sz="1200" b="1" spc="-10" dirty="0">
                <a:latin typeface="Arial"/>
                <a:cs typeface="Arial"/>
              </a:rPr>
              <a:t>AcOH, </a:t>
            </a:r>
            <a:r>
              <a:rPr sz="1200" b="1" dirty="0">
                <a:latin typeface="Arial"/>
                <a:cs typeface="Arial"/>
              </a:rPr>
              <a:t>rt</a:t>
            </a:r>
            <a:r>
              <a:rPr sz="1200" b="1" spc="2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68%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6</a:t>
            </a:fld>
            <a:endParaRPr lang="en-US" sz="1600" b="1" dirty="0" smtClean="0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34030" y="273050"/>
            <a:ext cx="680847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Indoles </a:t>
            </a:r>
            <a:r>
              <a:rPr sz="2200" dirty="0"/>
              <a:t>– </a:t>
            </a:r>
            <a:r>
              <a:rPr sz="2200" spc="-5" dirty="0"/>
              <a:t>Electrophilic</a:t>
            </a:r>
            <a:r>
              <a:rPr sz="2200" spc="-110" dirty="0"/>
              <a:t> </a:t>
            </a:r>
            <a:r>
              <a:rPr sz="2200" spc="-5" dirty="0"/>
              <a:t>Substitution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7864" y="1278127"/>
            <a:ext cx="5575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Synthesis of Other 3-Substituted Indoles from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Gramine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864" y="4160010"/>
            <a:ext cx="67602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 indent="-142240">
              <a:lnSpc>
                <a:spcPct val="100000"/>
              </a:lnSpc>
              <a:spcBef>
                <a:spcPts val="100"/>
              </a:spcBef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nitrile group can be modified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give other </a:t>
            </a:r>
            <a:r>
              <a:rPr sz="1800" spc="-10" dirty="0">
                <a:latin typeface="Arial"/>
                <a:cs typeface="Arial"/>
              </a:rPr>
              <a:t>useful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functionality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23309" y="1885200"/>
            <a:ext cx="1359535" cy="1371600"/>
            <a:chOff x="1423309" y="1885200"/>
            <a:chExt cx="1359535" cy="1371600"/>
          </a:xfrm>
        </p:grpSpPr>
        <p:sp>
          <p:nvSpPr>
            <p:cNvPr id="7" name="object 7"/>
            <p:cNvSpPr/>
            <p:nvPr/>
          </p:nvSpPr>
          <p:spPr>
            <a:xfrm>
              <a:off x="1430917" y="2604516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75113" y="2628900"/>
              <a:ext cx="0" cy="266700"/>
            </a:xfrm>
            <a:custGeom>
              <a:avLst/>
              <a:gdLst/>
              <a:ahLst/>
              <a:cxnLst/>
              <a:rect l="l" t="t" r="r" b="b"/>
              <a:pathLst>
                <a:path h="266700">
                  <a:moveTo>
                    <a:pt x="0" y="0"/>
                  </a:moveTo>
                  <a:lnTo>
                    <a:pt x="0" y="26669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30917" y="2895600"/>
              <a:ext cx="553720" cy="187960"/>
            </a:xfrm>
            <a:custGeom>
              <a:avLst/>
              <a:gdLst/>
              <a:ahLst/>
              <a:cxnLst/>
              <a:rect l="l" t="t" r="r" b="b"/>
              <a:pathLst>
                <a:path w="553719" h="187960">
                  <a:moveTo>
                    <a:pt x="0" y="28955"/>
                  </a:moveTo>
                  <a:lnTo>
                    <a:pt x="275840" y="187451"/>
                  </a:lnTo>
                  <a:lnTo>
                    <a:pt x="553208" y="28955"/>
                  </a:lnTo>
                </a:path>
                <a:path w="553719" h="187960">
                  <a:moveTo>
                    <a:pt x="275840" y="134111"/>
                  </a:moveTo>
                  <a:lnTo>
                    <a:pt x="507488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84125" y="2604516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30917" y="2144268"/>
              <a:ext cx="1187450" cy="1104900"/>
            </a:xfrm>
            <a:custGeom>
              <a:avLst/>
              <a:gdLst/>
              <a:ahLst/>
              <a:cxnLst/>
              <a:rect l="l" t="t" r="r" b="b"/>
              <a:pathLst>
                <a:path w="1187450" h="1104900">
                  <a:moveTo>
                    <a:pt x="553208" y="460247"/>
                  </a:moveTo>
                  <a:lnTo>
                    <a:pt x="275840" y="300227"/>
                  </a:lnTo>
                </a:path>
                <a:path w="1187450" h="1104900">
                  <a:moveTo>
                    <a:pt x="507488" y="484631"/>
                  </a:moveTo>
                  <a:lnTo>
                    <a:pt x="275840" y="353567"/>
                  </a:lnTo>
                </a:path>
                <a:path w="1187450" h="1104900">
                  <a:moveTo>
                    <a:pt x="0" y="460247"/>
                  </a:moveTo>
                  <a:lnTo>
                    <a:pt x="275840" y="300227"/>
                  </a:lnTo>
                </a:path>
                <a:path w="1187450" h="1104900">
                  <a:moveTo>
                    <a:pt x="553208" y="780287"/>
                  </a:moveTo>
                  <a:lnTo>
                    <a:pt x="781808" y="853439"/>
                  </a:lnTo>
                </a:path>
                <a:path w="1187450" h="1104900">
                  <a:moveTo>
                    <a:pt x="911348" y="804671"/>
                  </a:moveTo>
                  <a:lnTo>
                    <a:pt x="1045460" y="620267"/>
                  </a:lnTo>
                  <a:lnTo>
                    <a:pt x="858008" y="361187"/>
                  </a:lnTo>
                </a:path>
                <a:path w="1187450" h="1104900">
                  <a:moveTo>
                    <a:pt x="989072" y="620267"/>
                  </a:moveTo>
                  <a:lnTo>
                    <a:pt x="839720" y="414527"/>
                  </a:lnTo>
                </a:path>
                <a:path w="1187450" h="1104900">
                  <a:moveTo>
                    <a:pt x="553208" y="460247"/>
                  </a:moveTo>
                  <a:lnTo>
                    <a:pt x="858008" y="361187"/>
                  </a:lnTo>
                </a:path>
                <a:path w="1187450" h="1104900">
                  <a:moveTo>
                    <a:pt x="882392" y="964691"/>
                  </a:moveTo>
                  <a:lnTo>
                    <a:pt x="923540" y="1104899"/>
                  </a:lnTo>
                </a:path>
                <a:path w="1187450" h="1104900">
                  <a:moveTo>
                    <a:pt x="858008" y="361187"/>
                  </a:moveTo>
                  <a:lnTo>
                    <a:pt x="950972" y="56387"/>
                  </a:lnTo>
                  <a:lnTo>
                    <a:pt x="1187192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51678" y="2878836"/>
              <a:ext cx="179563" cy="3091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81889" y="2307336"/>
              <a:ext cx="125095" cy="137160"/>
            </a:xfrm>
            <a:custGeom>
              <a:avLst/>
              <a:gdLst/>
              <a:ahLst/>
              <a:cxnLst/>
              <a:rect l="l" t="t" r="r" b="b"/>
              <a:pathLst>
                <a:path w="125094" h="137160">
                  <a:moveTo>
                    <a:pt x="124967" y="80771"/>
                  </a:moveTo>
                  <a:lnTo>
                    <a:pt x="0" y="0"/>
                  </a:lnTo>
                  <a:lnTo>
                    <a:pt x="56387" y="137159"/>
                  </a:lnTo>
                  <a:lnTo>
                    <a:pt x="80771" y="96011"/>
                  </a:lnTo>
                  <a:lnTo>
                    <a:pt x="124967" y="807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83414" y="2374392"/>
              <a:ext cx="86995" cy="241300"/>
            </a:xfrm>
            <a:custGeom>
              <a:avLst/>
              <a:gdLst/>
              <a:ahLst/>
              <a:cxnLst/>
              <a:rect l="l" t="t" r="r" b="b"/>
              <a:pathLst>
                <a:path w="86994" h="241300">
                  <a:moveTo>
                    <a:pt x="0" y="240791"/>
                  </a:moveTo>
                  <a:lnTo>
                    <a:pt x="36718" y="212240"/>
                  </a:lnTo>
                  <a:lnTo>
                    <a:pt x="64007" y="175831"/>
                  </a:lnTo>
                  <a:lnTo>
                    <a:pt x="81010" y="133421"/>
                  </a:lnTo>
                  <a:lnTo>
                    <a:pt x="86867" y="86867"/>
                  </a:lnTo>
                  <a:lnTo>
                    <a:pt x="85463" y="64293"/>
                  </a:lnTo>
                  <a:lnTo>
                    <a:pt x="81343" y="42290"/>
                  </a:lnTo>
                  <a:lnTo>
                    <a:pt x="74652" y="20859"/>
                  </a:lnTo>
                  <a:lnTo>
                    <a:pt x="65531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18122" y="1885200"/>
              <a:ext cx="164567" cy="1676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18734" y="1891284"/>
              <a:ext cx="191755" cy="2679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779410" y="1938540"/>
            <a:ext cx="1353185" cy="1410970"/>
            <a:chOff x="4779410" y="1938540"/>
            <a:chExt cx="1353185" cy="1410970"/>
          </a:xfrm>
        </p:grpSpPr>
        <p:sp>
          <p:nvSpPr>
            <p:cNvPr id="18" name="object 18"/>
            <p:cNvSpPr/>
            <p:nvPr/>
          </p:nvSpPr>
          <p:spPr>
            <a:xfrm>
              <a:off x="4788285" y="2613659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0" y="0"/>
                  </a:moveTo>
                  <a:lnTo>
                    <a:pt x="0" y="320039"/>
                  </a:lnTo>
                </a:path>
                <a:path w="45720" h="320039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788285" y="2906267"/>
              <a:ext cx="554990" cy="187960"/>
            </a:xfrm>
            <a:custGeom>
              <a:avLst/>
              <a:gdLst/>
              <a:ahLst/>
              <a:cxnLst/>
              <a:rect l="l" t="t" r="r" b="b"/>
              <a:pathLst>
                <a:path w="554989" h="187960">
                  <a:moveTo>
                    <a:pt x="0" y="27431"/>
                  </a:moveTo>
                  <a:lnTo>
                    <a:pt x="277367" y="187451"/>
                  </a:lnTo>
                  <a:lnTo>
                    <a:pt x="554735" y="27431"/>
                  </a:lnTo>
                </a:path>
                <a:path w="554989" h="187960">
                  <a:moveTo>
                    <a:pt x="277367" y="134111"/>
                  </a:moveTo>
                  <a:lnTo>
                    <a:pt x="509015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43021" y="2613659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88285" y="1946148"/>
              <a:ext cx="1336675" cy="1061085"/>
            </a:xfrm>
            <a:custGeom>
              <a:avLst/>
              <a:gdLst/>
              <a:ahLst/>
              <a:cxnLst/>
              <a:rect l="l" t="t" r="r" b="b"/>
              <a:pathLst>
                <a:path w="1336675" h="1061085">
                  <a:moveTo>
                    <a:pt x="554735" y="667511"/>
                  </a:moveTo>
                  <a:lnTo>
                    <a:pt x="277367" y="507491"/>
                  </a:lnTo>
                </a:path>
                <a:path w="1336675" h="1061085">
                  <a:moveTo>
                    <a:pt x="509015" y="693419"/>
                  </a:moveTo>
                  <a:lnTo>
                    <a:pt x="277367" y="560831"/>
                  </a:lnTo>
                </a:path>
                <a:path w="1336675" h="1061085">
                  <a:moveTo>
                    <a:pt x="0" y="667511"/>
                  </a:moveTo>
                  <a:lnTo>
                    <a:pt x="277367" y="507491"/>
                  </a:lnTo>
                </a:path>
                <a:path w="1336675" h="1061085">
                  <a:moveTo>
                    <a:pt x="554735" y="987551"/>
                  </a:moveTo>
                  <a:lnTo>
                    <a:pt x="781811" y="1060703"/>
                  </a:lnTo>
                </a:path>
                <a:path w="1336675" h="1061085">
                  <a:moveTo>
                    <a:pt x="911351" y="1013459"/>
                  </a:moveTo>
                  <a:lnTo>
                    <a:pt x="1046987" y="827531"/>
                  </a:lnTo>
                </a:path>
                <a:path w="1336675" h="1061085">
                  <a:moveTo>
                    <a:pt x="876299" y="986027"/>
                  </a:moveTo>
                  <a:lnTo>
                    <a:pt x="990599" y="827531"/>
                  </a:lnTo>
                </a:path>
                <a:path w="1336675" h="1061085">
                  <a:moveTo>
                    <a:pt x="1046987" y="827531"/>
                  </a:moveTo>
                  <a:lnTo>
                    <a:pt x="858011" y="568451"/>
                  </a:lnTo>
                </a:path>
                <a:path w="1336675" h="1061085">
                  <a:moveTo>
                    <a:pt x="554735" y="667511"/>
                  </a:moveTo>
                  <a:lnTo>
                    <a:pt x="858011" y="568451"/>
                  </a:lnTo>
                </a:path>
                <a:path w="1336675" h="1061085">
                  <a:moveTo>
                    <a:pt x="833627" y="576071"/>
                  </a:moveTo>
                  <a:lnTo>
                    <a:pt x="932687" y="257555"/>
                  </a:lnTo>
                </a:path>
                <a:path w="1336675" h="1061085">
                  <a:moveTo>
                    <a:pt x="873251" y="591311"/>
                  </a:moveTo>
                  <a:lnTo>
                    <a:pt x="975359" y="269747"/>
                  </a:lnTo>
                </a:path>
                <a:path w="1336675" h="1061085">
                  <a:moveTo>
                    <a:pt x="1336547" y="76199"/>
                  </a:moveTo>
                  <a:lnTo>
                    <a:pt x="1330642" y="46934"/>
                  </a:lnTo>
                  <a:lnTo>
                    <a:pt x="1314449" y="22669"/>
                  </a:lnTo>
                  <a:lnTo>
                    <a:pt x="1290256" y="6119"/>
                  </a:lnTo>
                  <a:lnTo>
                    <a:pt x="1260347" y="0"/>
                  </a:lnTo>
                  <a:lnTo>
                    <a:pt x="1231320" y="6119"/>
                  </a:lnTo>
                  <a:lnTo>
                    <a:pt x="1207579" y="22669"/>
                  </a:lnTo>
                  <a:lnTo>
                    <a:pt x="1191553" y="46934"/>
                  </a:lnTo>
                  <a:lnTo>
                    <a:pt x="1185671" y="76199"/>
                  </a:lnTo>
                  <a:lnTo>
                    <a:pt x="1191553" y="106108"/>
                  </a:lnTo>
                  <a:lnTo>
                    <a:pt x="1207579" y="130301"/>
                  </a:lnTo>
                  <a:lnTo>
                    <a:pt x="1231320" y="146494"/>
                  </a:lnTo>
                  <a:lnTo>
                    <a:pt x="1260347" y="152399"/>
                  </a:lnTo>
                  <a:lnTo>
                    <a:pt x="1290256" y="146494"/>
                  </a:lnTo>
                  <a:lnTo>
                    <a:pt x="1314449" y="130301"/>
                  </a:lnTo>
                  <a:lnTo>
                    <a:pt x="1330642" y="106108"/>
                  </a:lnTo>
                  <a:lnTo>
                    <a:pt x="1336547" y="76199"/>
                  </a:lnTo>
                  <a:close/>
                </a:path>
                <a:path w="1336675" h="1061085">
                  <a:moveTo>
                    <a:pt x="1226819" y="76199"/>
                  </a:moveTo>
                  <a:lnTo>
                    <a:pt x="1298447" y="7619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40785" y="2005852"/>
              <a:ext cx="199375" cy="1948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41054" y="2376184"/>
              <a:ext cx="129271" cy="2588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80906" y="3116592"/>
              <a:ext cx="164567" cy="16761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78657" y="3195827"/>
              <a:ext cx="144780" cy="111760"/>
            </a:xfrm>
            <a:custGeom>
              <a:avLst/>
              <a:gdLst/>
              <a:ahLst/>
              <a:cxnLst/>
              <a:rect l="l" t="t" r="r" b="b"/>
              <a:pathLst>
                <a:path w="144779" h="111760">
                  <a:moveTo>
                    <a:pt x="144779" y="35051"/>
                  </a:moveTo>
                  <a:lnTo>
                    <a:pt x="0" y="0"/>
                  </a:lnTo>
                  <a:lnTo>
                    <a:pt x="102107" y="111251"/>
                  </a:lnTo>
                  <a:lnTo>
                    <a:pt x="106679" y="62483"/>
                  </a:lnTo>
                  <a:lnTo>
                    <a:pt x="14477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57905" y="2901695"/>
              <a:ext cx="297180" cy="364490"/>
            </a:xfrm>
            <a:custGeom>
              <a:avLst/>
              <a:gdLst/>
              <a:ahLst/>
              <a:cxnLst/>
              <a:rect l="l" t="t" r="r" b="b"/>
              <a:pathLst>
                <a:path w="297179" h="364489">
                  <a:moveTo>
                    <a:pt x="0" y="348995"/>
                  </a:moveTo>
                  <a:lnTo>
                    <a:pt x="19478" y="355877"/>
                  </a:lnTo>
                  <a:lnTo>
                    <a:pt x="39242" y="360616"/>
                  </a:lnTo>
                  <a:lnTo>
                    <a:pt x="59578" y="363354"/>
                  </a:lnTo>
                  <a:lnTo>
                    <a:pt x="80771" y="364235"/>
                  </a:lnTo>
                  <a:lnTo>
                    <a:pt x="130188" y="358482"/>
                  </a:lnTo>
                  <a:lnTo>
                    <a:pt x="175659" y="342091"/>
                  </a:lnTo>
                  <a:lnTo>
                    <a:pt x="215852" y="316369"/>
                  </a:lnTo>
                  <a:lnTo>
                    <a:pt x="249433" y="282624"/>
                  </a:lnTo>
                  <a:lnTo>
                    <a:pt x="275070" y="242160"/>
                  </a:lnTo>
                  <a:lnTo>
                    <a:pt x="291430" y="196284"/>
                  </a:lnTo>
                  <a:lnTo>
                    <a:pt x="297179" y="146303"/>
                  </a:lnTo>
                  <a:lnTo>
                    <a:pt x="293512" y="105870"/>
                  </a:lnTo>
                  <a:lnTo>
                    <a:pt x="282701" y="67436"/>
                  </a:lnTo>
                  <a:lnTo>
                    <a:pt x="265033" y="31861"/>
                  </a:lnTo>
                  <a:lnTo>
                    <a:pt x="240791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37865" y="3337559"/>
              <a:ext cx="182880" cy="3175"/>
            </a:xfrm>
            <a:custGeom>
              <a:avLst/>
              <a:gdLst/>
              <a:ahLst/>
              <a:cxnLst/>
              <a:rect l="l" t="t" r="r" b="b"/>
              <a:pathLst>
                <a:path w="182879" h="3175">
                  <a:moveTo>
                    <a:pt x="-8875" y="1523"/>
                  </a:moveTo>
                  <a:lnTo>
                    <a:pt x="191755" y="1523"/>
                  </a:lnTo>
                </a:path>
              </a:pathLst>
            </a:custGeom>
            <a:ln w="207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199765" y="3051047"/>
              <a:ext cx="202423" cy="27709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8007242" y="2147328"/>
            <a:ext cx="1210310" cy="1122045"/>
            <a:chOff x="8007242" y="2147328"/>
            <a:chExt cx="1210310" cy="1122045"/>
          </a:xfrm>
        </p:grpSpPr>
        <p:sp>
          <p:nvSpPr>
            <p:cNvPr id="30" name="object 30"/>
            <p:cNvSpPr/>
            <p:nvPr/>
          </p:nvSpPr>
          <p:spPr>
            <a:xfrm>
              <a:off x="8016118" y="2613660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0" y="0"/>
                  </a:moveTo>
                  <a:lnTo>
                    <a:pt x="0" y="320039"/>
                  </a:lnTo>
                </a:path>
                <a:path w="45720" h="320039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016118" y="2906268"/>
              <a:ext cx="553720" cy="187960"/>
            </a:xfrm>
            <a:custGeom>
              <a:avLst/>
              <a:gdLst/>
              <a:ahLst/>
              <a:cxnLst/>
              <a:rect l="l" t="t" r="r" b="b"/>
              <a:pathLst>
                <a:path w="553720" h="187960">
                  <a:moveTo>
                    <a:pt x="0" y="27431"/>
                  </a:moveTo>
                  <a:lnTo>
                    <a:pt x="275843" y="187451"/>
                  </a:lnTo>
                  <a:lnTo>
                    <a:pt x="553211" y="27431"/>
                  </a:lnTo>
                </a:path>
                <a:path w="553720" h="187960">
                  <a:moveTo>
                    <a:pt x="275843" y="134111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569330" y="2613660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16118" y="2154936"/>
              <a:ext cx="1193800" cy="1106805"/>
            </a:xfrm>
            <a:custGeom>
              <a:avLst/>
              <a:gdLst/>
              <a:ahLst/>
              <a:cxnLst/>
              <a:rect l="l" t="t" r="r" b="b"/>
              <a:pathLst>
                <a:path w="1193800" h="1106804">
                  <a:moveTo>
                    <a:pt x="553211" y="458723"/>
                  </a:moveTo>
                  <a:lnTo>
                    <a:pt x="275843" y="298703"/>
                  </a:lnTo>
                </a:path>
                <a:path w="1193800" h="1106804">
                  <a:moveTo>
                    <a:pt x="507491" y="484631"/>
                  </a:moveTo>
                  <a:lnTo>
                    <a:pt x="275843" y="352043"/>
                  </a:lnTo>
                </a:path>
                <a:path w="1193800" h="1106804">
                  <a:moveTo>
                    <a:pt x="0" y="458723"/>
                  </a:moveTo>
                  <a:lnTo>
                    <a:pt x="275843" y="298703"/>
                  </a:lnTo>
                </a:path>
                <a:path w="1193800" h="1106804">
                  <a:moveTo>
                    <a:pt x="553211" y="778763"/>
                  </a:moveTo>
                  <a:lnTo>
                    <a:pt x="781811" y="851915"/>
                  </a:lnTo>
                </a:path>
                <a:path w="1193800" h="1106804">
                  <a:moveTo>
                    <a:pt x="911351" y="804671"/>
                  </a:moveTo>
                  <a:lnTo>
                    <a:pt x="1045463" y="618743"/>
                  </a:lnTo>
                  <a:lnTo>
                    <a:pt x="858011" y="359663"/>
                  </a:lnTo>
                </a:path>
                <a:path w="1193800" h="1106804">
                  <a:moveTo>
                    <a:pt x="987551" y="618743"/>
                  </a:moveTo>
                  <a:lnTo>
                    <a:pt x="839723" y="413003"/>
                  </a:lnTo>
                </a:path>
                <a:path w="1193800" h="1106804">
                  <a:moveTo>
                    <a:pt x="553211" y="458723"/>
                  </a:moveTo>
                  <a:lnTo>
                    <a:pt x="858011" y="359663"/>
                  </a:lnTo>
                </a:path>
                <a:path w="1193800" h="1106804">
                  <a:moveTo>
                    <a:pt x="882395" y="966215"/>
                  </a:moveTo>
                  <a:lnTo>
                    <a:pt x="920495" y="1106423"/>
                  </a:lnTo>
                </a:path>
                <a:path w="1193800" h="1106804">
                  <a:moveTo>
                    <a:pt x="858011" y="359663"/>
                  </a:moveTo>
                  <a:lnTo>
                    <a:pt x="950975" y="56387"/>
                  </a:lnTo>
                  <a:lnTo>
                    <a:pt x="11932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2961009" y="2715767"/>
            <a:ext cx="1361440" cy="96520"/>
            <a:chOff x="2961009" y="2715767"/>
            <a:chExt cx="1361440" cy="96520"/>
          </a:xfrm>
        </p:grpSpPr>
        <p:sp>
          <p:nvSpPr>
            <p:cNvPr id="35" name="object 35"/>
            <p:cNvSpPr/>
            <p:nvPr/>
          </p:nvSpPr>
          <p:spPr>
            <a:xfrm>
              <a:off x="4139061" y="2715767"/>
              <a:ext cx="182880" cy="96520"/>
            </a:xfrm>
            <a:custGeom>
              <a:avLst/>
              <a:gdLst/>
              <a:ahLst/>
              <a:cxnLst/>
              <a:rect l="l" t="t" r="r" b="b"/>
              <a:pathLst>
                <a:path w="182879" h="96519">
                  <a:moveTo>
                    <a:pt x="182879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2879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964057" y="2766059"/>
              <a:ext cx="1195070" cy="0"/>
            </a:xfrm>
            <a:custGeom>
              <a:avLst/>
              <a:gdLst/>
              <a:ahLst/>
              <a:cxnLst/>
              <a:rect l="l" t="t" r="r" b="b"/>
              <a:pathLst>
                <a:path w="1195070">
                  <a:moveTo>
                    <a:pt x="119481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961009" y="2756915"/>
              <a:ext cx="1201420" cy="17145"/>
            </a:xfrm>
            <a:custGeom>
              <a:avLst/>
              <a:gdLst/>
              <a:ahLst/>
              <a:cxnLst/>
              <a:rect l="l" t="t" r="r" b="b"/>
              <a:pathLst>
                <a:path w="1201420" h="17144">
                  <a:moveTo>
                    <a:pt x="1200911" y="16763"/>
                  </a:moveTo>
                  <a:lnTo>
                    <a:pt x="1200911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200911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406774" y="2715767"/>
            <a:ext cx="1359535" cy="94615"/>
            <a:chOff x="6406774" y="2715767"/>
            <a:chExt cx="1359535" cy="94615"/>
          </a:xfrm>
        </p:grpSpPr>
        <p:sp>
          <p:nvSpPr>
            <p:cNvPr id="39" name="object 39"/>
            <p:cNvSpPr/>
            <p:nvPr/>
          </p:nvSpPr>
          <p:spPr>
            <a:xfrm>
              <a:off x="7583302" y="2715767"/>
              <a:ext cx="182880" cy="94615"/>
            </a:xfrm>
            <a:custGeom>
              <a:avLst/>
              <a:gdLst/>
              <a:ahLst/>
              <a:cxnLst/>
              <a:rect l="l" t="t" r="r" b="b"/>
              <a:pathLst>
                <a:path w="182879" h="94614">
                  <a:moveTo>
                    <a:pt x="182879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2879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408298" y="2764535"/>
              <a:ext cx="1196340" cy="0"/>
            </a:xfrm>
            <a:custGeom>
              <a:avLst/>
              <a:gdLst/>
              <a:ahLst/>
              <a:cxnLst/>
              <a:rect l="l" t="t" r="r" b="b"/>
              <a:pathLst>
                <a:path w="1196340">
                  <a:moveTo>
                    <a:pt x="119633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406774" y="2753867"/>
              <a:ext cx="1199515" cy="18415"/>
            </a:xfrm>
            <a:custGeom>
              <a:avLst/>
              <a:gdLst/>
              <a:ahLst/>
              <a:cxnLst/>
              <a:rect l="l" t="t" r="r" b="b"/>
              <a:pathLst>
                <a:path w="1199515" h="18414">
                  <a:moveTo>
                    <a:pt x="1199387" y="18287"/>
                  </a:moveTo>
                  <a:lnTo>
                    <a:pt x="1199387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199387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1976506" y="1895855"/>
            <a:ext cx="149860" cy="152400"/>
          </a:xfrm>
          <a:custGeom>
            <a:avLst/>
            <a:gdLst/>
            <a:ahLst/>
            <a:cxnLst/>
            <a:rect l="l" t="t" r="r" b="b"/>
            <a:pathLst>
              <a:path w="149860" h="152400">
                <a:moveTo>
                  <a:pt x="149351" y="76199"/>
                </a:moveTo>
                <a:lnTo>
                  <a:pt x="143470" y="46934"/>
                </a:lnTo>
                <a:lnTo>
                  <a:pt x="127444" y="22669"/>
                </a:lnTo>
                <a:lnTo>
                  <a:pt x="103703" y="6119"/>
                </a:lnTo>
                <a:lnTo>
                  <a:pt x="74675" y="0"/>
                </a:lnTo>
                <a:lnTo>
                  <a:pt x="45648" y="6119"/>
                </a:lnTo>
                <a:lnTo>
                  <a:pt x="21907" y="22669"/>
                </a:lnTo>
                <a:lnTo>
                  <a:pt x="5881" y="46934"/>
                </a:lnTo>
                <a:lnTo>
                  <a:pt x="0" y="76199"/>
                </a:lnTo>
                <a:lnTo>
                  <a:pt x="5881" y="106108"/>
                </a:lnTo>
                <a:lnTo>
                  <a:pt x="21907" y="130301"/>
                </a:lnTo>
                <a:lnTo>
                  <a:pt x="45648" y="146494"/>
                </a:lnTo>
                <a:lnTo>
                  <a:pt x="74675" y="152399"/>
                </a:lnTo>
                <a:lnTo>
                  <a:pt x="103703" y="146494"/>
                </a:lnTo>
                <a:lnTo>
                  <a:pt x="127444" y="130301"/>
                </a:lnTo>
                <a:lnTo>
                  <a:pt x="143470" y="106108"/>
                </a:lnTo>
                <a:lnTo>
                  <a:pt x="149351" y="76199"/>
                </a:lnTo>
                <a:close/>
              </a:path>
              <a:path w="149860" h="152400">
                <a:moveTo>
                  <a:pt x="39623" y="76199"/>
                </a:moveTo>
                <a:lnTo>
                  <a:pt x="111251" y="76199"/>
                </a:lnTo>
              </a:path>
            </a:pathLst>
          </a:custGeom>
          <a:ln w="15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58162" y="2311907"/>
            <a:ext cx="55244" cy="908685"/>
          </a:xfrm>
          <a:custGeom>
            <a:avLst/>
            <a:gdLst/>
            <a:ahLst/>
            <a:cxnLst/>
            <a:rect l="l" t="t" r="r" b="b"/>
            <a:pathLst>
              <a:path w="55245" h="908685">
                <a:moveTo>
                  <a:pt x="54863" y="0"/>
                </a:moveTo>
                <a:lnTo>
                  <a:pt x="0" y="0"/>
                </a:lnTo>
                <a:lnTo>
                  <a:pt x="0" y="908303"/>
                </a:lnTo>
                <a:lnTo>
                  <a:pt x="54863" y="908303"/>
                </a:lnTo>
              </a:path>
            </a:pathLst>
          </a:custGeom>
          <a:ln w="17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33977" y="2311907"/>
            <a:ext cx="56515" cy="908685"/>
          </a:xfrm>
          <a:custGeom>
            <a:avLst/>
            <a:gdLst/>
            <a:ahLst/>
            <a:cxnLst/>
            <a:rect l="l" t="t" r="r" b="b"/>
            <a:pathLst>
              <a:path w="56514" h="908685">
                <a:moveTo>
                  <a:pt x="0" y="0"/>
                </a:moveTo>
                <a:lnTo>
                  <a:pt x="56387" y="0"/>
                </a:lnTo>
                <a:lnTo>
                  <a:pt x="56387" y="908303"/>
                </a:lnTo>
                <a:lnTo>
                  <a:pt x="0" y="908303"/>
                </a:lnTo>
              </a:path>
            </a:pathLst>
          </a:custGeom>
          <a:ln w="17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/>
          <p:nvPr/>
        </p:nvGrpSpPr>
        <p:grpSpPr>
          <a:xfrm>
            <a:off x="1976774" y="3310127"/>
            <a:ext cx="342900" cy="216535"/>
            <a:chOff x="1976774" y="3310127"/>
            <a:chExt cx="342900" cy="216535"/>
          </a:xfrm>
        </p:grpSpPr>
        <p:sp>
          <p:nvSpPr>
            <p:cNvPr id="46" name="object 46"/>
            <p:cNvSpPr/>
            <p:nvPr/>
          </p:nvSpPr>
          <p:spPr>
            <a:xfrm>
              <a:off x="2232538" y="3310127"/>
              <a:ext cx="86995" cy="144780"/>
            </a:xfrm>
            <a:custGeom>
              <a:avLst/>
              <a:gdLst/>
              <a:ahLst/>
              <a:cxnLst/>
              <a:rect l="l" t="t" r="r" b="b"/>
              <a:pathLst>
                <a:path w="86994" h="144779">
                  <a:moveTo>
                    <a:pt x="86867" y="144779"/>
                  </a:moveTo>
                  <a:lnTo>
                    <a:pt x="56387" y="0"/>
                  </a:lnTo>
                  <a:lnTo>
                    <a:pt x="0" y="137159"/>
                  </a:lnTo>
                  <a:lnTo>
                    <a:pt x="45719" y="123443"/>
                  </a:lnTo>
                  <a:lnTo>
                    <a:pt x="86867" y="1447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985650" y="3401567"/>
              <a:ext cx="304800" cy="116205"/>
            </a:xfrm>
            <a:custGeom>
              <a:avLst/>
              <a:gdLst/>
              <a:ahLst/>
              <a:cxnLst/>
              <a:rect l="l" t="t" r="r" b="b"/>
              <a:pathLst>
                <a:path w="304800" h="116204">
                  <a:moveTo>
                    <a:pt x="0" y="3047"/>
                  </a:moveTo>
                  <a:lnTo>
                    <a:pt x="22288" y="48958"/>
                  </a:lnTo>
                  <a:lnTo>
                    <a:pt x="57149" y="84581"/>
                  </a:lnTo>
                  <a:lnTo>
                    <a:pt x="101155" y="107632"/>
                  </a:lnTo>
                  <a:lnTo>
                    <a:pt x="150875" y="115823"/>
                  </a:lnTo>
                  <a:lnTo>
                    <a:pt x="202358" y="107370"/>
                  </a:lnTo>
                  <a:lnTo>
                    <a:pt x="247268" y="83629"/>
                  </a:lnTo>
                  <a:lnTo>
                    <a:pt x="282463" y="47029"/>
                  </a:lnTo>
                  <a:lnTo>
                    <a:pt x="304799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230512" y="2924183"/>
            <a:ext cx="224154" cy="516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98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12020" y="2031120"/>
            <a:ext cx="46037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Me</a:t>
            </a:r>
            <a:r>
              <a:rPr sz="1275" b="1" baseline="-19607" dirty="0">
                <a:latin typeface="Arial"/>
                <a:cs typeface="Arial"/>
              </a:rPr>
              <a:t>3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89407" y="2934851"/>
            <a:ext cx="135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440812" y="2934851"/>
            <a:ext cx="597535" cy="51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735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200" b="1" spc="-10" dirty="0">
                <a:latin typeface="Arial"/>
                <a:cs typeface="Arial"/>
              </a:rPr>
              <a:t>100%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222621" y="2041788"/>
            <a:ext cx="24384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24516" y="2523371"/>
            <a:ext cx="113792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NaCN </a:t>
            </a:r>
            <a:r>
              <a:rPr sz="1200" b="1" spc="-5" dirty="0">
                <a:latin typeface="Arial"/>
                <a:cs typeface="Arial"/>
              </a:rPr>
              <a:t>aq., </a:t>
            </a:r>
            <a:r>
              <a:rPr sz="1200" b="1" spc="-10" dirty="0">
                <a:latin typeface="Arial"/>
                <a:cs typeface="Arial"/>
              </a:rPr>
              <a:t>70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54009" y="2031120"/>
            <a:ext cx="57150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MeS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baseline="-19607" dirty="0">
                <a:latin typeface="Arial"/>
                <a:cs typeface="Arial"/>
              </a:rPr>
              <a:t>4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985647" y="2058552"/>
            <a:ext cx="24384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54948" y="3232031"/>
            <a:ext cx="3644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04115" y="3244223"/>
            <a:ext cx="3644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32435" y="3236603"/>
            <a:ext cx="135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4537059" y="4870697"/>
            <a:ext cx="1214755" cy="1120775"/>
            <a:chOff x="4537059" y="4870697"/>
            <a:chExt cx="1214755" cy="1120775"/>
          </a:xfrm>
        </p:grpSpPr>
        <p:sp>
          <p:nvSpPr>
            <p:cNvPr id="60" name="object 60"/>
            <p:cNvSpPr/>
            <p:nvPr/>
          </p:nvSpPr>
          <p:spPr>
            <a:xfrm>
              <a:off x="4545977" y="5340091"/>
              <a:ext cx="46355" cy="320040"/>
            </a:xfrm>
            <a:custGeom>
              <a:avLst/>
              <a:gdLst/>
              <a:ahLst/>
              <a:cxnLst/>
              <a:rect l="l" t="t" r="r" b="b"/>
              <a:pathLst>
                <a:path w="46354" h="320039">
                  <a:moveTo>
                    <a:pt x="0" y="0"/>
                  </a:moveTo>
                  <a:lnTo>
                    <a:pt x="0" y="320037"/>
                  </a:lnTo>
                </a:path>
                <a:path w="46354" h="320039">
                  <a:moveTo>
                    <a:pt x="45729" y="27429"/>
                  </a:moveTo>
                  <a:lnTo>
                    <a:pt x="45729" y="294129"/>
                  </a:lnTo>
                </a:path>
              </a:pathLst>
            </a:custGeom>
            <a:ln w="17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545977" y="5634221"/>
              <a:ext cx="556895" cy="186055"/>
            </a:xfrm>
            <a:custGeom>
              <a:avLst/>
              <a:gdLst/>
              <a:ahLst/>
              <a:cxnLst/>
              <a:rect l="l" t="t" r="r" b="b"/>
              <a:pathLst>
                <a:path w="556895" h="186054">
                  <a:moveTo>
                    <a:pt x="0" y="25907"/>
                  </a:moveTo>
                  <a:lnTo>
                    <a:pt x="278890" y="185933"/>
                  </a:lnTo>
                </a:path>
                <a:path w="556895" h="186054">
                  <a:moveTo>
                    <a:pt x="278890" y="185933"/>
                  </a:moveTo>
                  <a:lnTo>
                    <a:pt x="556271" y="25907"/>
                  </a:lnTo>
                </a:path>
                <a:path w="556895" h="186054">
                  <a:moveTo>
                    <a:pt x="278890" y="135640"/>
                  </a:moveTo>
                  <a:lnTo>
                    <a:pt x="510542" y="0"/>
                  </a:lnTo>
                </a:path>
              </a:pathLst>
            </a:custGeom>
            <a:ln w="1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102249" y="534009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7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45977" y="4878324"/>
              <a:ext cx="1198245" cy="1104900"/>
            </a:xfrm>
            <a:custGeom>
              <a:avLst/>
              <a:gdLst/>
              <a:ahLst/>
              <a:cxnLst/>
              <a:rect l="l" t="t" r="r" b="b"/>
              <a:pathLst>
                <a:path w="1198245" h="1104900">
                  <a:moveTo>
                    <a:pt x="556271" y="461766"/>
                  </a:moveTo>
                  <a:lnTo>
                    <a:pt x="278890" y="300218"/>
                  </a:lnTo>
                </a:path>
                <a:path w="1198245" h="1104900">
                  <a:moveTo>
                    <a:pt x="510542" y="489196"/>
                  </a:moveTo>
                  <a:lnTo>
                    <a:pt x="278890" y="355092"/>
                  </a:lnTo>
                </a:path>
                <a:path w="1198245" h="1104900">
                  <a:moveTo>
                    <a:pt x="0" y="461766"/>
                  </a:moveTo>
                  <a:lnTo>
                    <a:pt x="278890" y="300218"/>
                  </a:lnTo>
                </a:path>
                <a:path w="1198245" h="1104900">
                  <a:moveTo>
                    <a:pt x="556271" y="781803"/>
                  </a:moveTo>
                  <a:lnTo>
                    <a:pt x="784871" y="856481"/>
                  </a:lnTo>
                </a:path>
                <a:path w="1198245" h="1104900">
                  <a:moveTo>
                    <a:pt x="915924" y="807711"/>
                  </a:moveTo>
                  <a:lnTo>
                    <a:pt x="1050044" y="621792"/>
                  </a:lnTo>
                </a:path>
                <a:path w="1198245" h="1104900">
                  <a:moveTo>
                    <a:pt x="1050044" y="621792"/>
                  </a:moveTo>
                  <a:lnTo>
                    <a:pt x="862596" y="362703"/>
                  </a:lnTo>
                </a:path>
                <a:path w="1198245" h="1104900">
                  <a:moveTo>
                    <a:pt x="992139" y="621792"/>
                  </a:moveTo>
                  <a:lnTo>
                    <a:pt x="844302" y="417578"/>
                  </a:lnTo>
                </a:path>
                <a:path w="1198245" h="1104900">
                  <a:moveTo>
                    <a:pt x="556271" y="461766"/>
                  </a:moveTo>
                  <a:lnTo>
                    <a:pt x="862596" y="362703"/>
                  </a:lnTo>
                </a:path>
                <a:path w="1198245" h="1104900">
                  <a:moveTo>
                    <a:pt x="886979" y="970781"/>
                  </a:moveTo>
                  <a:lnTo>
                    <a:pt x="925079" y="1104900"/>
                  </a:lnTo>
                </a:path>
                <a:path w="1198245" h="1104900">
                  <a:moveTo>
                    <a:pt x="862596" y="362703"/>
                  </a:moveTo>
                  <a:lnTo>
                    <a:pt x="955550" y="56381"/>
                  </a:lnTo>
                </a:path>
                <a:path w="1198245" h="1104900">
                  <a:moveTo>
                    <a:pt x="955550" y="56381"/>
                  </a:moveTo>
                  <a:lnTo>
                    <a:pt x="1197867" y="0"/>
                  </a:lnTo>
                </a:path>
              </a:pathLst>
            </a:custGeom>
            <a:ln w="1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5835274" y="5458967"/>
            <a:ext cx="1369060" cy="97790"/>
            <a:chOff x="5835274" y="5458967"/>
            <a:chExt cx="1369060" cy="97790"/>
          </a:xfrm>
        </p:grpSpPr>
        <p:sp>
          <p:nvSpPr>
            <p:cNvPr id="65" name="object 65"/>
            <p:cNvSpPr/>
            <p:nvPr/>
          </p:nvSpPr>
          <p:spPr>
            <a:xfrm>
              <a:off x="7017897" y="5458967"/>
              <a:ext cx="186055" cy="97790"/>
            </a:xfrm>
            <a:custGeom>
              <a:avLst/>
              <a:gdLst/>
              <a:ahLst/>
              <a:cxnLst/>
              <a:rect l="l" t="t" r="r" b="b"/>
              <a:pathLst>
                <a:path w="186054" h="97789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7535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838322" y="5507735"/>
              <a:ext cx="1201420" cy="0"/>
            </a:xfrm>
            <a:custGeom>
              <a:avLst/>
              <a:gdLst/>
              <a:ahLst/>
              <a:cxnLst/>
              <a:rect l="l" t="t" r="r" b="b"/>
              <a:pathLst>
                <a:path w="1201420">
                  <a:moveTo>
                    <a:pt x="120091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35274" y="5500115"/>
              <a:ext cx="1205865" cy="18415"/>
            </a:xfrm>
            <a:custGeom>
              <a:avLst/>
              <a:gdLst/>
              <a:ahLst/>
              <a:cxnLst/>
              <a:rect l="l" t="t" r="r" b="b"/>
              <a:pathLst>
                <a:path w="1205865" h="18414">
                  <a:moveTo>
                    <a:pt x="1205483" y="18287"/>
                  </a:moveTo>
                  <a:lnTo>
                    <a:pt x="120548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0548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2938149" y="5458967"/>
            <a:ext cx="1369060" cy="94615"/>
            <a:chOff x="2938149" y="5458967"/>
            <a:chExt cx="1369060" cy="94615"/>
          </a:xfrm>
        </p:grpSpPr>
        <p:sp>
          <p:nvSpPr>
            <p:cNvPr id="69" name="object 69"/>
            <p:cNvSpPr/>
            <p:nvPr/>
          </p:nvSpPr>
          <p:spPr>
            <a:xfrm>
              <a:off x="2938149" y="5458967"/>
              <a:ext cx="186055" cy="94615"/>
            </a:xfrm>
            <a:custGeom>
              <a:avLst/>
              <a:gdLst/>
              <a:ahLst/>
              <a:cxnLst/>
              <a:rect l="l" t="t" r="r" b="b"/>
              <a:pathLst>
                <a:path w="186055" h="94614">
                  <a:moveTo>
                    <a:pt x="185927" y="94487"/>
                  </a:moveTo>
                  <a:lnTo>
                    <a:pt x="163067" y="48767"/>
                  </a:lnTo>
                  <a:lnTo>
                    <a:pt x="185927" y="0"/>
                  </a:lnTo>
                  <a:lnTo>
                    <a:pt x="0" y="48767"/>
                  </a:lnTo>
                  <a:lnTo>
                    <a:pt x="185927" y="944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104265" y="5507735"/>
              <a:ext cx="1201420" cy="0"/>
            </a:xfrm>
            <a:custGeom>
              <a:avLst/>
              <a:gdLst/>
              <a:ahLst/>
              <a:cxnLst/>
              <a:rect l="l" t="t" r="r" b="b"/>
              <a:pathLst>
                <a:path w="1201420">
                  <a:moveTo>
                    <a:pt x="0" y="0"/>
                  </a:moveTo>
                  <a:lnTo>
                    <a:pt x="120091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101217" y="5497067"/>
              <a:ext cx="1205865" cy="18415"/>
            </a:xfrm>
            <a:custGeom>
              <a:avLst/>
              <a:gdLst/>
              <a:ahLst/>
              <a:cxnLst/>
              <a:rect l="l" t="t" r="r" b="b"/>
              <a:pathLst>
                <a:path w="1205864" h="18414">
                  <a:moveTo>
                    <a:pt x="1205483" y="18287"/>
                  </a:moveTo>
                  <a:lnTo>
                    <a:pt x="120548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0548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1638412" y="4855451"/>
            <a:ext cx="1440180" cy="1138555"/>
            <a:chOff x="1638412" y="4855451"/>
            <a:chExt cx="1440180" cy="1138555"/>
          </a:xfrm>
        </p:grpSpPr>
        <p:sp>
          <p:nvSpPr>
            <p:cNvPr id="73" name="object 73"/>
            <p:cNvSpPr/>
            <p:nvPr/>
          </p:nvSpPr>
          <p:spPr>
            <a:xfrm>
              <a:off x="1647330" y="5340091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0" y="0"/>
                  </a:moveTo>
                  <a:lnTo>
                    <a:pt x="0" y="320037"/>
                  </a:lnTo>
                </a:path>
                <a:path w="45719" h="320039">
                  <a:moveTo>
                    <a:pt x="45713" y="27429"/>
                  </a:moveTo>
                  <a:lnTo>
                    <a:pt x="45713" y="294129"/>
                  </a:lnTo>
                </a:path>
              </a:pathLst>
            </a:custGeom>
            <a:ln w="17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47330" y="5634221"/>
              <a:ext cx="554990" cy="186055"/>
            </a:xfrm>
            <a:custGeom>
              <a:avLst/>
              <a:gdLst/>
              <a:ahLst/>
              <a:cxnLst/>
              <a:rect l="l" t="t" r="r" b="b"/>
              <a:pathLst>
                <a:path w="554989" h="186054">
                  <a:moveTo>
                    <a:pt x="0" y="25907"/>
                  </a:moveTo>
                  <a:lnTo>
                    <a:pt x="277365" y="185933"/>
                  </a:lnTo>
                </a:path>
                <a:path w="554989" h="186054">
                  <a:moveTo>
                    <a:pt x="277365" y="185933"/>
                  </a:moveTo>
                  <a:lnTo>
                    <a:pt x="554730" y="25907"/>
                  </a:lnTo>
                </a:path>
                <a:path w="554989" h="186054">
                  <a:moveTo>
                    <a:pt x="277365" y="135640"/>
                  </a:moveTo>
                  <a:lnTo>
                    <a:pt x="509016" y="0"/>
                  </a:lnTo>
                </a:path>
              </a:pathLst>
            </a:custGeom>
            <a:ln w="1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202060" y="534009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7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647330" y="4863087"/>
              <a:ext cx="1423670" cy="1123315"/>
            </a:xfrm>
            <a:custGeom>
              <a:avLst/>
              <a:gdLst/>
              <a:ahLst/>
              <a:cxnLst/>
              <a:rect l="l" t="t" r="r" b="b"/>
              <a:pathLst>
                <a:path w="1423670" h="1123314">
                  <a:moveTo>
                    <a:pt x="554730" y="477003"/>
                  </a:moveTo>
                  <a:lnTo>
                    <a:pt x="277365" y="315455"/>
                  </a:lnTo>
                </a:path>
                <a:path w="1423670" h="1123314">
                  <a:moveTo>
                    <a:pt x="509016" y="504433"/>
                  </a:moveTo>
                  <a:lnTo>
                    <a:pt x="277365" y="370329"/>
                  </a:lnTo>
                </a:path>
                <a:path w="1423670" h="1123314">
                  <a:moveTo>
                    <a:pt x="0" y="477003"/>
                  </a:moveTo>
                  <a:lnTo>
                    <a:pt x="277365" y="315455"/>
                  </a:lnTo>
                </a:path>
                <a:path w="1423670" h="1123314">
                  <a:moveTo>
                    <a:pt x="554730" y="797040"/>
                  </a:moveTo>
                  <a:lnTo>
                    <a:pt x="786381" y="873240"/>
                  </a:lnTo>
                </a:path>
                <a:path w="1423670" h="1123314">
                  <a:moveTo>
                    <a:pt x="917450" y="819903"/>
                  </a:moveTo>
                  <a:lnTo>
                    <a:pt x="1050029" y="637029"/>
                  </a:lnTo>
                </a:path>
                <a:path w="1423670" h="1123314">
                  <a:moveTo>
                    <a:pt x="1050029" y="637029"/>
                  </a:moveTo>
                  <a:lnTo>
                    <a:pt x="861055" y="377940"/>
                  </a:lnTo>
                </a:path>
                <a:path w="1423670" h="1123314">
                  <a:moveTo>
                    <a:pt x="993650" y="637029"/>
                  </a:moveTo>
                  <a:lnTo>
                    <a:pt x="842776" y="432815"/>
                  </a:lnTo>
                </a:path>
                <a:path w="1423670" h="1123314">
                  <a:moveTo>
                    <a:pt x="554730" y="477003"/>
                  </a:moveTo>
                  <a:lnTo>
                    <a:pt x="861055" y="377940"/>
                  </a:lnTo>
                </a:path>
                <a:path w="1423670" h="1123314">
                  <a:moveTo>
                    <a:pt x="886964" y="986018"/>
                  </a:moveTo>
                  <a:lnTo>
                    <a:pt x="926590" y="1123181"/>
                  </a:lnTo>
                </a:path>
                <a:path w="1423670" h="1123314">
                  <a:moveTo>
                    <a:pt x="861055" y="377940"/>
                  </a:moveTo>
                  <a:lnTo>
                    <a:pt x="955550" y="71618"/>
                  </a:lnTo>
                </a:path>
                <a:path w="1423670" h="1123314">
                  <a:moveTo>
                    <a:pt x="955550" y="71618"/>
                  </a:moveTo>
                  <a:lnTo>
                    <a:pt x="1267963" y="0"/>
                  </a:lnTo>
                </a:path>
                <a:path w="1423670" h="1123314">
                  <a:moveTo>
                    <a:pt x="1267963" y="0"/>
                  </a:moveTo>
                  <a:lnTo>
                    <a:pt x="1423415" y="169159"/>
                  </a:lnTo>
                </a:path>
              </a:pathLst>
            </a:custGeom>
            <a:ln w="1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7441810" y="4870697"/>
            <a:ext cx="1214755" cy="1120775"/>
            <a:chOff x="7441810" y="4870697"/>
            <a:chExt cx="1214755" cy="1120775"/>
          </a:xfrm>
        </p:grpSpPr>
        <p:sp>
          <p:nvSpPr>
            <p:cNvPr id="78" name="object 78"/>
            <p:cNvSpPr/>
            <p:nvPr/>
          </p:nvSpPr>
          <p:spPr>
            <a:xfrm>
              <a:off x="7450729" y="5340091"/>
              <a:ext cx="47625" cy="320040"/>
            </a:xfrm>
            <a:custGeom>
              <a:avLst/>
              <a:gdLst/>
              <a:ahLst/>
              <a:cxnLst/>
              <a:rect l="l" t="t" r="r" b="b"/>
              <a:pathLst>
                <a:path w="47625" h="320039">
                  <a:moveTo>
                    <a:pt x="0" y="0"/>
                  </a:moveTo>
                  <a:lnTo>
                    <a:pt x="0" y="320037"/>
                  </a:lnTo>
                </a:path>
                <a:path w="47625" h="320039">
                  <a:moveTo>
                    <a:pt x="47254" y="27429"/>
                  </a:moveTo>
                  <a:lnTo>
                    <a:pt x="47254" y="294129"/>
                  </a:lnTo>
                </a:path>
              </a:pathLst>
            </a:custGeom>
            <a:ln w="17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450729" y="5634221"/>
              <a:ext cx="556895" cy="186055"/>
            </a:xfrm>
            <a:custGeom>
              <a:avLst/>
              <a:gdLst/>
              <a:ahLst/>
              <a:cxnLst/>
              <a:rect l="l" t="t" r="r" b="b"/>
              <a:pathLst>
                <a:path w="556895" h="186054">
                  <a:moveTo>
                    <a:pt x="0" y="25907"/>
                  </a:moveTo>
                  <a:lnTo>
                    <a:pt x="278906" y="185933"/>
                  </a:lnTo>
                </a:path>
                <a:path w="556895" h="186054">
                  <a:moveTo>
                    <a:pt x="278906" y="185933"/>
                  </a:moveTo>
                  <a:lnTo>
                    <a:pt x="556271" y="25907"/>
                  </a:lnTo>
                </a:path>
                <a:path w="556895" h="186054">
                  <a:moveTo>
                    <a:pt x="278906" y="135640"/>
                  </a:moveTo>
                  <a:lnTo>
                    <a:pt x="510542" y="0"/>
                  </a:lnTo>
                </a:path>
              </a:pathLst>
            </a:custGeom>
            <a:ln w="1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007000" y="534009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7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0729" y="4878324"/>
              <a:ext cx="1198245" cy="1104900"/>
            </a:xfrm>
            <a:custGeom>
              <a:avLst/>
              <a:gdLst/>
              <a:ahLst/>
              <a:cxnLst/>
              <a:rect l="l" t="t" r="r" b="b"/>
              <a:pathLst>
                <a:path w="1198245" h="1104900">
                  <a:moveTo>
                    <a:pt x="556271" y="461766"/>
                  </a:moveTo>
                  <a:lnTo>
                    <a:pt x="278906" y="300218"/>
                  </a:lnTo>
                </a:path>
                <a:path w="1198245" h="1104900">
                  <a:moveTo>
                    <a:pt x="510542" y="489196"/>
                  </a:moveTo>
                  <a:lnTo>
                    <a:pt x="278906" y="355092"/>
                  </a:lnTo>
                </a:path>
                <a:path w="1198245" h="1104900">
                  <a:moveTo>
                    <a:pt x="0" y="461766"/>
                  </a:moveTo>
                  <a:lnTo>
                    <a:pt x="278906" y="300218"/>
                  </a:lnTo>
                </a:path>
                <a:path w="1198245" h="1104900">
                  <a:moveTo>
                    <a:pt x="556271" y="781803"/>
                  </a:moveTo>
                  <a:lnTo>
                    <a:pt x="784871" y="856481"/>
                  </a:lnTo>
                </a:path>
                <a:path w="1198245" h="1104900">
                  <a:moveTo>
                    <a:pt x="915939" y="807711"/>
                  </a:moveTo>
                  <a:lnTo>
                    <a:pt x="1050044" y="621792"/>
                  </a:lnTo>
                </a:path>
                <a:path w="1198245" h="1104900">
                  <a:moveTo>
                    <a:pt x="1050044" y="621792"/>
                  </a:moveTo>
                  <a:lnTo>
                    <a:pt x="862596" y="362703"/>
                  </a:lnTo>
                </a:path>
                <a:path w="1198245" h="1104900">
                  <a:moveTo>
                    <a:pt x="992139" y="621792"/>
                  </a:moveTo>
                  <a:lnTo>
                    <a:pt x="844302" y="417578"/>
                  </a:lnTo>
                </a:path>
                <a:path w="1198245" h="1104900">
                  <a:moveTo>
                    <a:pt x="556271" y="461766"/>
                  </a:moveTo>
                  <a:lnTo>
                    <a:pt x="862596" y="362703"/>
                  </a:lnTo>
                </a:path>
                <a:path w="1198245" h="1104900">
                  <a:moveTo>
                    <a:pt x="886979" y="970781"/>
                  </a:moveTo>
                  <a:lnTo>
                    <a:pt x="925079" y="1104900"/>
                  </a:lnTo>
                </a:path>
                <a:path w="1198245" h="1104900">
                  <a:moveTo>
                    <a:pt x="862596" y="362703"/>
                  </a:moveTo>
                  <a:lnTo>
                    <a:pt x="955550" y="56381"/>
                  </a:lnTo>
                </a:path>
                <a:path w="1198245" h="1104900">
                  <a:moveTo>
                    <a:pt x="955550" y="56381"/>
                  </a:moveTo>
                  <a:lnTo>
                    <a:pt x="1197867" y="0"/>
                  </a:lnTo>
                </a:path>
              </a:pathLst>
            </a:custGeom>
            <a:ln w="1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5342519" y="5653189"/>
            <a:ext cx="222885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99060">
              <a:lnSpc>
                <a:spcPct val="100000"/>
              </a:lnSpc>
              <a:spcBef>
                <a:spcPts val="98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749427" y="4757077"/>
            <a:ext cx="245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42348" y="5653189"/>
            <a:ext cx="226060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2235">
              <a:lnSpc>
                <a:spcPct val="100000"/>
              </a:lnSpc>
              <a:spcBef>
                <a:spcPts val="98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043312" y="4991773"/>
            <a:ext cx="358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247262" y="5653189"/>
            <a:ext cx="222885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99060">
              <a:lnSpc>
                <a:spcPct val="100000"/>
              </a:lnSpc>
              <a:spcBef>
                <a:spcPts val="98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630294" y="4757077"/>
            <a:ext cx="4762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406024" y="5253901"/>
            <a:ext cx="5334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LiAlH</a:t>
            </a:r>
            <a:r>
              <a:rPr sz="1275" b="1" spc="-7" baseline="-19607" dirty="0">
                <a:latin typeface="Arial"/>
                <a:cs typeface="Arial"/>
              </a:rPr>
              <a:t>4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747903" y="5253901"/>
            <a:ext cx="15246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acid/base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hydrolysis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7</a:t>
            </a:fld>
            <a:endParaRPr lang="en-US" sz="1600" b="1" dirty="0" smtClean="0"/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2495" y="273050"/>
            <a:ext cx="532320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/>
              <a:t>Drugs </a:t>
            </a:r>
            <a:r>
              <a:rPr sz="2200" spc="-5" dirty="0"/>
              <a:t>Containing </a:t>
            </a:r>
            <a:r>
              <a:rPr sz="2200" spc="-10" dirty="0"/>
              <a:t>an</a:t>
            </a:r>
            <a:r>
              <a:rPr sz="2200" spc="-65" dirty="0"/>
              <a:t> </a:t>
            </a:r>
            <a:r>
              <a:rPr sz="2200" spc="-10" dirty="0"/>
              <a:t>Indole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95974" y="4636020"/>
            <a:ext cx="1830705" cy="1181100"/>
            <a:chOff x="2195974" y="4636020"/>
            <a:chExt cx="1830705" cy="1181100"/>
          </a:xfrm>
        </p:grpSpPr>
        <p:sp>
          <p:nvSpPr>
            <p:cNvPr id="5" name="object 5"/>
            <p:cNvSpPr/>
            <p:nvPr/>
          </p:nvSpPr>
          <p:spPr>
            <a:xfrm>
              <a:off x="2683642" y="5329427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0" y="0"/>
                  </a:moveTo>
                  <a:lnTo>
                    <a:pt x="0" y="320039"/>
                  </a:lnTo>
                </a:path>
                <a:path w="45719" h="320039">
                  <a:moveTo>
                    <a:pt x="45719" y="28955"/>
                  </a:moveTo>
                  <a:lnTo>
                    <a:pt x="45719" y="29565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83642" y="5625083"/>
              <a:ext cx="553720" cy="184785"/>
            </a:xfrm>
            <a:custGeom>
              <a:avLst/>
              <a:gdLst/>
              <a:ahLst/>
              <a:cxnLst/>
              <a:rect l="l" t="t" r="r" b="b"/>
              <a:pathLst>
                <a:path w="553719" h="184785">
                  <a:moveTo>
                    <a:pt x="0" y="24383"/>
                  </a:moveTo>
                  <a:lnTo>
                    <a:pt x="275843" y="184403"/>
                  </a:lnTo>
                  <a:lnTo>
                    <a:pt x="553211" y="24383"/>
                  </a:lnTo>
                </a:path>
                <a:path w="553719" h="184785">
                  <a:moveTo>
                    <a:pt x="275843" y="131063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6854" y="532942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03582" y="4643627"/>
              <a:ext cx="1815464" cy="1080770"/>
            </a:xfrm>
            <a:custGeom>
              <a:avLst/>
              <a:gdLst/>
              <a:ahLst/>
              <a:cxnLst/>
              <a:rect l="l" t="t" r="r" b="b"/>
              <a:pathLst>
                <a:path w="1815464" h="1080770">
                  <a:moveTo>
                    <a:pt x="1033271" y="685799"/>
                  </a:moveTo>
                  <a:lnTo>
                    <a:pt x="755903" y="525779"/>
                  </a:lnTo>
                </a:path>
                <a:path w="1815464" h="1080770">
                  <a:moveTo>
                    <a:pt x="987551" y="714755"/>
                  </a:moveTo>
                  <a:lnTo>
                    <a:pt x="755903" y="579119"/>
                  </a:lnTo>
                </a:path>
                <a:path w="1815464" h="1080770">
                  <a:moveTo>
                    <a:pt x="480059" y="685799"/>
                  </a:moveTo>
                  <a:lnTo>
                    <a:pt x="755903" y="525779"/>
                  </a:lnTo>
                </a:path>
                <a:path w="1815464" h="1080770">
                  <a:moveTo>
                    <a:pt x="1033271" y="1005839"/>
                  </a:moveTo>
                  <a:lnTo>
                    <a:pt x="1261871" y="1080515"/>
                  </a:lnTo>
                </a:path>
                <a:path w="1815464" h="1080770">
                  <a:moveTo>
                    <a:pt x="1391411" y="1028699"/>
                  </a:moveTo>
                  <a:lnTo>
                    <a:pt x="1525523" y="845819"/>
                  </a:lnTo>
                  <a:lnTo>
                    <a:pt x="1338071" y="586739"/>
                  </a:lnTo>
                </a:path>
                <a:path w="1815464" h="1080770">
                  <a:moveTo>
                    <a:pt x="1467611" y="845819"/>
                  </a:moveTo>
                  <a:lnTo>
                    <a:pt x="1319783" y="640079"/>
                  </a:lnTo>
                </a:path>
                <a:path w="1815464" h="1080770">
                  <a:moveTo>
                    <a:pt x="1033271" y="685799"/>
                  </a:moveTo>
                  <a:lnTo>
                    <a:pt x="1338071" y="586739"/>
                  </a:lnTo>
                </a:path>
                <a:path w="1815464" h="1080770">
                  <a:moveTo>
                    <a:pt x="480059" y="685799"/>
                  </a:moveTo>
                  <a:lnTo>
                    <a:pt x="202691" y="525779"/>
                  </a:lnTo>
                </a:path>
                <a:path w="1815464" h="1080770">
                  <a:moveTo>
                    <a:pt x="1338071" y="586739"/>
                  </a:moveTo>
                  <a:lnTo>
                    <a:pt x="1434083" y="281939"/>
                  </a:lnTo>
                  <a:lnTo>
                    <a:pt x="1746503" y="213359"/>
                  </a:lnTo>
                  <a:lnTo>
                    <a:pt x="1815083" y="0"/>
                  </a:lnTo>
                </a:path>
                <a:path w="1815464" h="1080770">
                  <a:moveTo>
                    <a:pt x="202691" y="525779"/>
                  </a:moveTo>
                  <a:lnTo>
                    <a:pt x="0" y="64312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756038" y="4570488"/>
            <a:ext cx="2762885" cy="1247140"/>
            <a:chOff x="5756038" y="4570488"/>
            <a:chExt cx="2762885" cy="1247140"/>
          </a:xfrm>
        </p:grpSpPr>
        <p:sp>
          <p:nvSpPr>
            <p:cNvPr id="10" name="object 10"/>
            <p:cNvSpPr/>
            <p:nvPr/>
          </p:nvSpPr>
          <p:spPr>
            <a:xfrm>
              <a:off x="6734433" y="5329427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0" y="0"/>
                  </a:moveTo>
                  <a:lnTo>
                    <a:pt x="0" y="320039"/>
                  </a:lnTo>
                </a:path>
                <a:path w="45720" h="320039">
                  <a:moveTo>
                    <a:pt x="45719" y="28955"/>
                  </a:moveTo>
                  <a:lnTo>
                    <a:pt x="45719" y="29565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34433" y="5625083"/>
              <a:ext cx="553720" cy="184785"/>
            </a:xfrm>
            <a:custGeom>
              <a:avLst/>
              <a:gdLst/>
              <a:ahLst/>
              <a:cxnLst/>
              <a:rect l="l" t="t" r="r" b="b"/>
              <a:pathLst>
                <a:path w="553720" h="184785">
                  <a:moveTo>
                    <a:pt x="0" y="24383"/>
                  </a:moveTo>
                  <a:lnTo>
                    <a:pt x="277367" y="184403"/>
                  </a:lnTo>
                  <a:lnTo>
                    <a:pt x="553211" y="24383"/>
                  </a:lnTo>
                </a:path>
                <a:path w="553720" h="184785">
                  <a:moveTo>
                    <a:pt x="277367" y="131063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287645" y="532942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457065" y="4925567"/>
              <a:ext cx="1324610" cy="798830"/>
            </a:xfrm>
            <a:custGeom>
              <a:avLst/>
              <a:gdLst/>
              <a:ahLst/>
              <a:cxnLst/>
              <a:rect l="l" t="t" r="r" b="b"/>
              <a:pathLst>
                <a:path w="1324609" h="798829">
                  <a:moveTo>
                    <a:pt x="830579" y="403859"/>
                  </a:moveTo>
                  <a:lnTo>
                    <a:pt x="554735" y="243839"/>
                  </a:lnTo>
                </a:path>
                <a:path w="1324609" h="798829">
                  <a:moveTo>
                    <a:pt x="784859" y="432815"/>
                  </a:moveTo>
                  <a:lnTo>
                    <a:pt x="554735" y="297179"/>
                  </a:lnTo>
                </a:path>
                <a:path w="1324609" h="798829">
                  <a:moveTo>
                    <a:pt x="277367" y="403859"/>
                  </a:moveTo>
                  <a:lnTo>
                    <a:pt x="554735" y="243839"/>
                  </a:lnTo>
                </a:path>
                <a:path w="1324609" h="798829">
                  <a:moveTo>
                    <a:pt x="830579" y="723899"/>
                  </a:moveTo>
                  <a:lnTo>
                    <a:pt x="1059179" y="798575"/>
                  </a:lnTo>
                </a:path>
                <a:path w="1324609" h="798829">
                  <a:moveTo>
                    <a:pt x="1188719" y="746759"/>
                  </a:moveTo>
                  <a:lnTo>
                    <a:pt x="1324355" y="563879"/>
                  </a:lnTo>
                  <a:lnTo>
                    <a:pt x="1135379" y="304799"/>
                  </a:lnTo>
                </a:path>
                <a:path w="1324609" h="798829">
                  <a:moveTo>
                    <a:pt x="1264919" y="563879"/>
                  </a:moveTo>
                  <a:lnTo>
                    <a:pt x="1118615" y="358139"/>
                  </a:lnTo>
                </a:path>
                <a:path w="1324609" h="798829">
                  <a:moveTo>
                    <a:pt x="830579" y="403859"/>
                  </a:moveTo>
                  <a:lnTo>
                    <a:pt x="1135379" y="304799"/>
                  </a:lnTo>
                </a:path>
                <a:path w="1324609" h="798829">
                  <a:moveTo>
                    <a:pt x="277367" y="403859"/>
                  </a:moveTo>
                  <a:lnTo>
                    <a:pt x="0" y="243839"/>
                  </a:lnTo>
                </a:path>
                <a:path w="1324609" h="798829">
                  <a:moveTo>
                    <a:pt x="1135379" y="304799"/>
                  </a:moveTo>
                  <a:lnTo>
                    <a:pt x="1232915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89981" y="4856987"/>
              <a:ext cx="314325" cy="68580"/>
            </a:xfrm>
            <a:custGeom>
              <a:avLst/>
              <a:gdLst/>
              <a:ahLst/>
              <a:cxnLst/>
              <a:rect l="l" t="t" r="r" b="b"/>
              <a:pathLst>
                <a:path w="314325" h="68579">
                  <a:moveTo>
                    <a:pt x="313943" y="0"/>
                  </a:moveTo>
                  <a:lnTo>
                    <a:pt x="0" y="685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86933" y="4834127"/>
              <a:ext cx="323215" cy="114300"/>
            </a:xfrm>
            <a:custGeom>
              <a:avLst/>
              <a:gdLst/>
              <a:ahLst/>
              <a:cxnLst/>
              <a:rect l="l" t="t" r="r" b="b"/>
              <a:pathLst>
                <a:path w="323215" h="114300">
                  <a:moveTo>
                    <a:pt x="323087" y="45719"/>
                  </a:moveTo>
                  <a:lnTo>
                    <a:pt x="315467" y="22859"/>
                  </a:lnTo>
                  <a:lnTo>
                    <a:pt x="316991" y="0"/>
                  </a:lnTo>
                  <a:lnTo>
                    <a:pt x="0" y="68579"/>
                  </a:lnTo>
                  <a:lnTo>
                    <a:pt x="4571" y="114299"/>
                  </a:lnTo>
                  <a:lnTo>
                    <a:pt x="323087" y="457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02402" y="4856987"/>
              <a:ext cx="508000" cy="193675"/>
            </a:xfrm>
            <a:custGeom>
              <a:avLst/>
              <a:gdLst/>
              <a:ahLst/>
              <a:cxnLst/>
              <a:rect l="l" t="t" r="r" b="b"/>
              <a:pathLst>
                <a:path w="508000" h="193675">
                  <a:moveTo>
                    <a:pt x="0" y="0"/>
                  </a:moveTo>
                  <a:lnTo>
                    <a:pt x="156971" y="166115"/>
                  </a:lnTo>
                </a:path>
                <a:path w="508000" h="193675">
                  <a:moveTo>
                    <a:pt x="298703" y="193547"/>
                  </a:moveTo>
                  <a:lnTo>
                    <a:pt x="507491" y="9143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464173" y="4631435"/>
              <a:ext cx="45720" cy="317500"/>
            </a:xfrm>
            <a:custGeom>
              <a:avLst/>
              <a:gdLst/>
              <a:ahLst/>
              <a:cxnLst/>
              <a:rect l="l" t="t" r="r" b="b"/>
              <a:pathLst>
                <a:path w="45720" h="317500">
                  <a:moveTo>
                    <a:pt x="45719" y="316991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002402" y="4578095"/>
              <a:ext cx="462280" cy="279400"/>
            </a:xfrm>
            <a:custGeom>
              <a:avLst/>
              <a:gdLst/>
              <a:ahLst/>
              <a:cxnLst/>
              <a:rect l="l" t="t" r="r" b="b"/>
              <a:pathLst>
                <a:path w="462279" h="279400">
                  <a:moveTo>
                    <a:pt x="461771" y="53339"/>
                  </a:moveTo>
                  <a:lnTo>
                    <a:pt x="146303" y="0"/>
                  </a:lnTo>
                </a:path>
                <a:path w="462279" h="279400">
                  <a:moveTo>
                    <a:pt x="0" y="278891"/>
                  </a:moveTo>
                  <a:lnTo>
                    <a:pt x="146303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186805" y="5175503"/>
              <a:ext cx="26034" cy="230504"/>
            </a:xfrm>
            <a:custGeom>
              <a:avLst/>
              <a:gdLst/>
              <a:ahLst/>
              <a:cxnLst/>
              <a:rect l="l" t="t" r="r" b="b"/>
              <a:pathLst>
                <a:path w="26034" h="230504">
                  <a:moveTo>
                    <a:pt x="25907" y="0"/>
                  </a:moveTo>
                  <a:lnTo>
                    <a:pt x="0" y="230123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63646" y="4954523"/>
              <a:ext cx="693420" cy="375285"/>
            </a:xfrm>
            <a:custGeom>
              <a:avLst/>
              <a:gdLst/>
              <a:ahLst/>
              <a:cxnLst/>
              <a:rect l="l" t="t" r="r" b="b"/>
              <a:pathLst>
                <a:path w="693420" h="375285">
                  <a:moveTo>
                    <a:pt x="693419" y="214883"/>
                  </a:moveTo>
                  <a:lnTo>
                    <a:pt x="414527" y="374903"/>
                  </a:lnTo>
                  <a:lnTo>
                    <a:pt x="208787" y="256031"/>
                  </a:lnTo>
                </a:path>
                <a:path w="693420" h="375285">
                  <a:moveTo>
                    <a:pt x="158495" y="134111"/>
                  </a:moveTo>
                  <a:lnTo>
                    <a:pt x="236219" y="0"/>
                  </a:lnTo>
                </a:path>
                <a:path w="693420" h="375285">
                  <a:moveTo>
                    <a:pt x="198119" y="156971"/>
                  </a:moveTo>
                  <a:lnTo>
                    <a:pt x="274319" y="22859"/>
                  </a:lnTo>
                </a:path>
                <a:path w="693420" h="375285">
                  <a:moveTo>
                    <a:pt x="79247" y="156971"/>
                  </a:moveTo>
                  <a:lnTo>
                    <a:pt x="0" y="22859"/>
                  </a:lnTo>
                </a:path>
                <a:path w="693420" h="375285">
                  <a:moveTo>
                    <a:pt x="117347" y="134111"/>
                  </a:moveTo>
                  <a:lnTo>
                    <a:pt x="41147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417454" y="1042684"/>
            <a:ext cx="2068195" cy="2211070"/>
            <a:chOff x="6417454" y="1042684"/>
            <a:chExt cx="2068195" cy="2211070"/>
          </a:xfrm>
        </p:grpSpPr>
        <p:sp>
          <p:nvSpPr>
            <p:cNvPr id="22" name="object 22"/>
            <p:cNvSpPr/>
            <p:nvPr/>
          </p:nvSpPr>
          <p:spPr>
            <a:xfrm>
              <a:off x="7324221" y="1456943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33527"/>
                  </a:moveTo>
                  <a:lnTo>
                    <a:pt x="0" y="286511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369941" y="1776983"/>
              <a:ext cx="474345" cy="160020"/>
            </a:xfrm>
            <a:custGeom>
              <a:avLst/>
              <a:gdLst/>
              <a:ahLst/>
              <a:cxnLst/>
              <a:rect l="l" t="t" r="r" b="b"/>
              <a:pathLst>
                <a:path w="474345" h="160019">
                  <a:moveTo>
                    <a:pt x="0" y="0"/>
                  </a:moveTo>
                  <a:lnTo>
                    <a:pt x="275843" y="160019"/>
                  </a:lnTo>
                  <a:lnTo>
                    <a:pt x="473963" y="4571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923153" y="1456943"/>
              <a:ext cx="0" cy="243840"/>
            </a:xfrm>
            <a:custGeom>
              <a:avLst/>
              <a:gdLst/>
              <a:ahLst/>
              <a:cxnLst/>
              <a:rect l="l" t="t" r="r" b="b"/>
              <a:pathLst>
                <a:path h="243839">
                  <a:moveTo>
                    <a:pt x="0" y="2438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76165" y="1071371"/>
              <a:ext cx="1524000" cy="782320"/>
            </a:xfrm>
            <a:custGeom>
              <a:avLst/>
              <a:gdLst/>
              <a:ahLst/>
              <a:cxnLst/>
              <a:rect l="l" t="t" r="r" b="b"/>
              <a:pathLst>
                <a:path w="1524000" h="782319">
                  <a:moveTo>
                    <a:pt x="1046987" y="385571"/>
                  </a:moveTo>
                  <a:lnTo>
                    <a:pt x="769619" y="225551"/>
                  </a:lnTo>
                </a:path>
                <a:path w="1524000" h="782319">
                  <a:moveTo>
                    <a:pt x="493775" y="385571"/>
                  </a:moveTo>
                  <a:lnTo>
                    <a:pt x="769619" y="225551"/>
                  </a:lnTo>
                </a:path>
                <a:path w="1524000" h="782319">
                  <a:moveTo>
                    <a:pt x="1523999" y="342899"/>
                  </a:moveTo>
                  <a:lnTo>
                    <a:pt x="1324355" y="225551"/>
                  </a:lnTo>
                </a:path>
                <a:path w="1524000" h="782319">
                  <a:moveTo>
                    <a:pt x="1046987" y="385571"/>
                  </a:moveTo>
                  <a:lnTo>
                    <a:pt x="1324355" y="225551"/>
                  </a:lnTo>
                </a:path>
                <a:path w="1524000" h="782319">
                  <a:moveTo>
                    <a:pt x="493775" y="385571"/>
                  </a:moveTo>
                  <a:lnTo>
                    <a:pt x="188975" y="286511"/>
                  </a:lnTo>
                  <a:lnTo>
                    <a:pt x="0" y="545591"/>
                  </a:lnTo>
                  <a:lnTo>
                    <a:pt x="135635" y="733043"/>
                  </a:lnTo>
                </a:path>
                <a:path w="1524000" h="782319">
                  <a:moveTo>
                    <a:pt x="493775" y="705611"/>
                  </a:moveTo>
                  <a:lnTo>
                    <a:pt x="266699" y="781811"/>
                  </a:lnTo>
                </a:path>
                <a:path w="1524000" h="782319">
                  <a:moveTo>
                    <a:pt x="188975" y="286511"/>
                  </a:moveTo>
                  <a:lnTo>
                    <a:pt x="45719" y="0"/>
                  </a:lnTo>
                </a:path>
                <a:path w="1524000" h="782319">
                  <a:moveTo>
                    <a:pt x="135635" y="281939"/>
                  </a:moveTo>
                  <a:lnTo>
                    <a:pt x="18287" y="4267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601845" y="1051559"/>
              <a:ext cx="320040" cy="20320"/>
            </a:xfrm>
            <a:custGeom>
              <a:avLst/>
              <a:gdLst/>
              <a:ahLst/>
              <a:cxnLst/>
              <a:rect l="l" t="t" r="r" b="b"/>
              <a:pathLst>
                <a:path w="320040" h="20319">
                  <a:moveTo>
                    <a:pt x="-8875" y="9905"/>
                  </a:moveTo>
                  <a:lnTo>
                    <a:pt x="328915" y="9905"/>
                  </a:lnTo>
                </a:path>
              </a:pathLst>
            </a:custGeom>
            <a:ln w="375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25061" y="1051559"/>
              <a:ext cx="200025" cy="554990"/>
            </a:xfrm>
            <a:custGeom>
              <a:avLst/>
              <a:gdLst/>
              <a:ahLst/>
              <a:cxnLst/>
              <a:rect l="l" t="t" r="r" b="b"/>
              <a:pathLst>
                <a:path w="200025" h="554990">
                  <a:moveTo>
                    <a:pt x="176783" y="0"/>
                  </a:moveTo>
                  <a:lnTo>
                    <a:pt x="0" y="266699"/>
                  </a:lnTo>
                </a:path>
                <a:path w="200025" h="554990">
                  <a:moveTo>
                    <a:pt x="199643" y="47243"/>
                  </a:moveTo>
                  <a:lnTo>
                    <a:pt x="53339" y="271271"/>
                  </a:lnTo>
                </a:path>
                <a:path w="200025" h="554990">
                  <a:moveTo>
                    <a:pt x="0" y="266699"/>
                  </a:moveTo>
                  <a:lnTo>
                    <a:pt x="141731" y="554735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566793" y="1606295"/>
              <a:ext cx="309880" cy="10795"/>
            </a:xfrm>
            <a:custGeom>
              <a:avLst/>
              <a:gdLst/>
              <a:ahLst/>
              <a:cxnLst/>
              <a:rect l="l" t="t" r="r" b="b"/>
              <a:pathLst>
                <a:path w="309879" h="10794">
                  <a:moveTo>
                    <a:pt x="309371" y="10667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97273" y="1560575"/>
              <a:ext cx="256540" cy="10795"/>
            </a:xfrm>
            <a:custGeom>
              <a:avLst/>
              <a:gdLst/>
              <a:ahLst/>
              <a:cxnLst/>
              <a:rect l="l" t="t" r="r" b="b"/>
              <a:pathLst>
                <a:path w="256540" h="10794">
                  <a:moveTo>
                    <a:pt x="-8875" y="5333"/>
                  </a:moveTo>
                  <a:lnTo>
                    <a:pt x="264907" y="5333"/>
                  </a:lnTo>
                </a:path>
              </a:pathLst>
            </a:custGeom>
            <a:ln w="284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002401" y="1776983"/>
              <a:ext cx="474345" cy="160020"/>
            </a:xfrm>
            <a:custGeom>
              <a:avLst/>
              <a:gdLst/>
              <a:ahLst/>
              <a:cxnLst/>
              <a:rect l="l" t="t" r="r" b="b"/>
              <a:pathLst>
                <a:path w="474345" h="160019">
                  <a:moveTo>
                    <a:pt x="0" y="45719"/>
                  </a:moveTo>
                  <a:lnTo>
                    <a:pt x="198119" y="160019"/>
                  </a:lnTo>
                  <a:lnTo>
                    <a:pt x="473963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622925" y="1060703"/>
              <a:ext cx="853440" cy="1140460"/>
            </a:xfrm>
            <a:custGeom>
              <a:avLst/>
              <a:gdLst/>
              <a:ahLst/>
              <a:cxnLst/>
              <a:rect l="l" t="t" r="r" b="b"/>
              <a:pathLst>
                <a:path w="853440" h="1140460">
                  <a:moveTo>
                    <a:pt x="853439" y="716279"/>
                  </a:moveTo>
                  <a:lnTo>
                    <a:pt x="853439" y="477011"/>
                  </a:lnTo>
                </a:path>
                <a:path w="853440" h="1140460">
                  <a:moveTo>
                    <a:pt x="600455" y="864107"/>
                  </a:moveTo>
                  <a:lnTo>
                    <a:pt x="600455" y="1117091"/>
                  </a:lnTo>
                </a:path>
                <a:path w="853440" h="1140460">
                  <a:moveTo>
                    <a:pt x="554735" y="864107"/>
                  </a:moveTo>
                  <a:lnTo>
                    <a:pt x="554735" y="1117091"/>
                  </a:lnTo>
                </a:path>
                <a:path w="853440" h="1140460">
                  <a:moveTo>
                    <a:pt x="554735" y="249935"/>
                  </a:moveTo>
                  <a:lnTo>
                    <a:pt x="554735" y="0"/>
                  </a:lnTo>
                </a:path>
                <a:path w="853440" h="1140460">
                  <a:moveTo>
                    <a:pt x="600455" y="249935"/>
                  </a:moveTo>
                  <a:lnTo>
                    <a:pt x="600455" y="0"/>
                  </a:lnTo>
                </a:path>
                <a:path w="853440" h="1140460">
                  <a:moveTo>
                    <a:pt x="45719" y="1139951"/>
                  </a:moveTo>
                  <a:lnTo>
                    <a:pt x="0" y="1139951"/>
                  </a:lnTo>
                </a:path>
                <a:path w="853440" h="1140460">
                  <a:moveTo>
                    <a:pt x="45719" y="1086611"/>
                  </a:moveTo>
                  <a:lnTo>
                    <a:pt x="0" y="1086611"/>
                  </a:lnTo>
                </a:path>
                <a:path w="853440" h="1140460">
                  <a:moveTo>
                    <a:pt x="45719" y="1036319"/>
                  </a:moveTo>
                  <a:lnTo>
                    <a:pt x="0" y="1036319"/>
                  </a:lnTo>
                </a:path>
                <a:path w="853440" h="1140460">
                  <a:moveTo>
                    <a:pt x="45719" y="982979"/>
                  </a:moveTo>
                  <a:lnTo>
                    <a:pt x="0" y="982979"/>
                  </a:lnTo>
                </a:path>
                <a:path w="853440" h="1140460">
                  <a:moveTo>
                    <a:pt x="45719" y="929639"/>
                  </a:moveTo>
                  <a:lnTo>
                    <a:pt x="0" y="9296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369941" y="2257044"/>
              <a:ext cx="276225" cy="186055"/>
            </a:xfrm>
            <a:custGeom>
              <a:avLst/>
              <a:gdLst/>
              <a:ahLst/>
              <a:cxnLst/>
              <a:rect l="l" t="t" r="r" b="b"/>
              <a:pathLst>
                <a:path w="276225" h="186055">
                  <a:moveTo>
                    <a:pt x="275843" y="0"/>
                  </a:moveTo>
                  <a:lnTo>
                    <a:pt x="0" y="160019"/>
                  </a:lnTo>
                </a:path>
                <a:path w="276225" h="186055">
                  <a:moveTo>
                    <a:pt x="275843" y="53339"/>
                  </a:moveTo>
                  <a:lnTo>
                    <a:pt x="45719" y="18592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69941" y="2417063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69941" y="2711195"/>
              <a:ext cx="553720" cy="186055"/>
            </a:xfrm>
            <a:custGeom>
              <a:avLst/>
              <a:gdLst/>
              <a:ahLst/>
              <a:cxnLst/>
              <a:rect l="l" t="t" r="r" b="b"/>
              <a:pathLst>
                <a:path w="553720" h="186055">
                  <a:moveTo>
                    <a:pt x="0" y="25907"/>
                  </a:moveTo>
                  <a:lnTo>
                    <a:pt x="275843" y="185927"/>
                  </a:lnTo>
                </a:path>
                <a:path w="553720" h="186055">
                  <a:moveTo>
                    <a:pt x="45719" y="0"/>
                  </a:moveTo>
                  <a:lnTo>
                    <a:pt x="275843" y="132587"/>
                  </a:lnTo>
                </a:path>
                <a:path w="553720" h="186055">
                  <a:moveTo>
                    <a:pt x="275843" y="185927"/>
                  </a:moveTo>
                  <a:lnTo>
                    <a:pt x="553211" y="2590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877433" y="2417063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320039"/>
                  </a:moveTo>
                  <a:lnTo>
                    <a:pt x="45719" y="0"/>
                  </a:lnTo>
                </a:path>
                <a:path w="45720" h="320039">
                  <a:moveTo>
                    <a:pt x="0" y="292607"/>
                  </a:moveTo>
                  <a:lnTo>
                    <a:pt x="0" y="259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45785" y="2257044"/>
              <a:ext cx="277495" cy="876300"/>
            </a:xfrm>
            <a:custGeom>
              <a:avLst/>
              <a:gdLst/>
              <a:ahLst/>
              <a:cxnLst/>
              <a:rect l="l" t="t" r="r" b="b"/>
              <a:pathLst>
                <a:path w="277495" h="876300">
                  <a:moveTo>
                    <a:pt x="0" y="0"/>
                  </a:moveTo>
                  <a:lnTo>
                    <a:pt x="277367" y="160019"/>
                  </a:lnTo>
                </a:path>
                <a:path w="277495" h="876300">
                  <a:moveTo>
                    <a:pt x="0" y="640079"/>
                  </a:moveTo>
                  <a:lnTo>
                    <a:pt x="51815" y="87629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790565" y="3220211"/>
              <a:ext cx="242570" cy="24765"/>
            </a:xfrm>
            <a:custGeom>
              <a:avLst/>
              <a:gdLst/>
              <a:ahLst/>
              <a:cxnLst/>
              <a:rect l="l" t="t" r="r" b="b"/>
              <a:pathLst>
                <a:path w="242570" h="24764">
                  <a:moveTo>
                    <a:pt x="-8875" y="12191"/>
                  </a:moveTo>
                  <a:lnTo>
                    <a:pt x="251191" y="12191"/>
                  </a:lnTo>
                </a:path>
              </a:pathLst>
            </a:custGeom>
            <a:ln w="421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23153" y="2737104"/>
              <a:ext cx="203200" cy="508000"/>
            </a:xfrm>
            <a:custGeom>
              <a:avLst/>
              <a:gdLst/>
              <a:ahLst/>
              <a:cxnLst/>
              <a:rect l="l" t="t" r="r" b="b"/>
              <a:pathLst>
                <a:path w="203200" h="508000">
                  <a:moveTo>
                    <a:pt x="109727" y="507491"/>
                  </a:moveTo>
                  <a:lnTo>
                    <a:pt x="202691" y="294131"/>
                  </a:lnTo>
                </a:path>
                <a:path w="203200" h="508000">
                  <a:moveTo>
                    <a:pt x="0" y="0"/>
                  </a:moveTo>
                  <a:lnTo>
                    <a:pt x="178307" y="16306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923153" y="1219200"/>
              <a:ext cx="0" cy="212090"/>
            </a:xfrm>
            <a:custGeom>
              <a:avLst/>
              <a:gdLst/>
              <a:ahLst/>
              <a:cxnLst/>
              <a:rect l="l" t="t" r="r" b="b"/>
              <a:pathLst>
                <a:path h="212090">
                  <a:moveTo>
                    <a:pt x="0" y="0"/>
                  </a:moveTo>
                  <a:lnTo>
                    <a:pt x="0" y="2118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900293" y="1219200"/>
              <a:ext cx="45720" cy="238125"/>
            </a:xfrm>
            <a:custGeom>
              <a:avLst/>
              <a:gdLst/>
              <a:ahLst/>
              <a:cxnLst/>
              <a:rect l="l" t="t" r="r" b="b"/>
              <a:pathLst>
                <a:path w="45720" h="238125">
                  <a:moveTo>
                    <a:pt x="45719" y="214883"/>
                  </a:moveTo>
                  <a:lnTo>
                    <a:pt x="45719" y="0"/>
                  </a:lnTo>
                  <a:lnTo>
                    <a:pt x="0" y="0"/>
                  </a:lnTo>
                  <a:lnTo>
                    <a:pt x="0" y="214883"/>
                  </a:lnTo>
                  <a:lnTo>
                    <a:pt x="22859" y="237743"/>
                  </a:lnTo>
                  <a:lnTo>
                    <a:pt x="45719" y="2148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8552565" y="1296923"/>
            <a:ext cx="201295" cy="117475"/>
          </a:xfrm>
          <a:custGeom>
            <a:avLst/>
            <a:gdLst/>
            <a:ahLst/>
            <a:cxnLst/>
            <a:rect l="l" t="t" r="r" b="b"/>
            <a:pathLst>
              <a:path w="201295" h="117475">
                <a:moveTo>
                  <a:pt x="0" y="117347"/>
                </a:moveTo>
                <a:lnTo>
                  <a:pt x="201167" y="0"/>
                </a:lnTo>
              </a:path>
            </a:pathLst>
          </a:custGeom>
          <a:ln w="15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1984138" y="1804428"/>
            <a:ext cx="2042160" cy="1181100"/>
            <a:chOff x="1984138" y="1804428"/>
            <a:chExt cx="2042160" cy="1181100"/>
          </a:xfrm>
        </p:grpSpPr>
        <p:sp>
          <p:nvSpPr>
            <p:cNvPr id="43" name="object 43"/>
            <p:cNvSpPr/>
            <p:nvPr/>
          </p:nvSpPr>
          <p:spPr>
            <a:xfrm>
              <a:off x="2683642" y="2497836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0" y="0"/>
                  </a:moveTo>
                  <a:lnTo>
                    <a:pt x="0" y="320039"/>
                  </a:lnTo>
                </a:path>
                <a:path w="45719" h="320039">
                  <a:moveTo>
                    <a:pt x="45719" y="28955"/>
                  </a:moveTo>
                  <a:lnTo>
                    <a:pt x="45719" y="29565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683642" y="2793491"/>
              <a:ext cx="553720" cy="184785"/>
            </a:xfrm>
            <a:custGeom>
              <a:avLst/>
              <a:gdLst/>
              <a:ahLst/>
              <a:cxnLst/>
              <a:rect l="l" t="t" r="r" b="b"/>
              <a:pathLst>
                <a:path w="553719" h="184785">
                  <a:moveTo>
                    <a:pt x="0" y="24383"/>
                  </a:moveTo>
                  <a:lnTo>
                    <a:pt x="275843" y="184403"/>
                  </a:lnTo>
                  <a:lnTo>
                    <a:pt x="553211" y="24383"/>
                  </a:lnTo>
                </a:path>
                <a:path w="553719" h="184785">
                  <a:moveTo>
                    <a:pt x="275843" y="131063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236853" y="2497836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91746" y="1812036"/>
              <a:ext cx="2026920" cy="1080770"/>
            </a:xfrm>
            <a:custGeom>
              <a:avLst/>
              <a:gdLst/>
              <a:ahLst/>
              <a:cxnLst/>
              <a:rect l="l" t="t" r="r" b="b"/>
              <a:pathLst>
                <a:path w="2026920" h="1080770">
                  <a:moveTo>
                    <a:pt x="1245107" y="685799"/>
                  </a:moveTo>
                  <a:lnTo>
                    <a:pt x="967739" y="525779"/>
                  </a:lnTo>
                </a:path>
                <a:path w="2026920" h="1080770">
                  <a:moveTo>
                    <a:pt x="1199387" y="714755"/>
                  </a:moveTo>
                  <a:lnTo>
                    <a:pt x="967739" y="579119"/>
                  </a:lnTo>
                </a:path>
                <a:path w="2026920" h="1080770">
                  <a:moveTo>
                    <a:pt x="691895" y="685799"/>
                  </a:moveTo>
                  <a:lnTo>
                    <a:pt x="967739" y="525779"/>
                  </a:lnTo>
                </a:path>
                <a:path w="2026920" h="1080770">
                  <a:moveTo>
                    <a:pt x="1245107" y="1005839"/>
                  </a:moveTo>
                  <a:lnTo>
                    <a:pt x="1473707" y="1080515"/>
                  </a:lnTo>
                </a:path>
                <a:path w="2026920" h="1080770">
                  <a:moveTo>
                    <a:pt x="1603247" y="1028699"/>
                  </a:moveTo>
                  <a:lnTo>
                    <a:pt x="1737359" y="845819"/>
                  </a:lnTo>
                  <a:lnTo>
                    <a:pt x="1549907" y="586739"/>
                  </a:lnTo>
                </a:path>
                <a:path w="2026920" h="1080770">
                  <a:moveTo>
                    <a:pt x="1679447" y="845819"/>
                  </a:moveTo>
                  <a:lnTo>
                    <a:pt x="1531619" y="640079"/>
                  </a:lnTo>
                </a:path>
                <a:path w="2026920" h="1080770">
                  <a:moveTo>
                    <a:pt x="1245107" y="685799"/>
                  </a:moveTo>
                  <a:lnTo>
                    <a:pt x="1549907" y="586739"/>
                  </a:lnTo>
                </a:path>
                <a:path w="2026920" h="1080770">
                  <a:moveTo>
                    <a:pt x="691895" y="685799"/>
                  </a:moveTo>
                  <a:lnTo>
                    <a:pt x="414527" y="525779"/>
                  </a:lnTo>
                </a:path>
                <a:path w="2026920" h="1080770">
                  <a:moveTo>
                    <a:pt x="1549907" y="586739"/>
                  </a:moveTo>
                  <a:lnTo>
                    <a:pt x="1645919" y="281939"/>
                  </a:lnTo>
                  <a:lnTo>
                    <a:pt x="1958339" y="213359"/>
                  </a:lnTo>
                  <a:lnTo>
                    <a:pt x="2026919" y="0"/>
                  </a:lnTo>
                </a:path>
                <a:path w="2026920" h="1080770">
                  <a:moveTo>
                    <a:pt x="414527" y="525779"/>
                  </a:moveTo>
                  <a:lnTo>
                    <a:pt x="201167" y="650747"/>
                  </a:lnTo>
                </a:path>
                <a:path w="2026920" h="1080770">
                  <a:moveTo>
                    <a:pt x="198119" y="749807"/>
                  </a:moveTo>
                  <a:lnTo>
                    <a:pt x="280415" y="883919"/>
                  </a:lnTo>
                </a:path>
                <a:path w="2026920" h="1080770">
                  <a:moveTo>
                    <a:pt x="114299" y="772667"/>
                  </a:moveTo>
                  <a:lnTo>
                    <a:pt x="38099" y="906779"/>
                  </a:lnTo>
                </a:path>
                <a:path w="2026920" h="1080770">
                  <a:moveTo>
                    <a:pt x="74675" y="749807"/>
                  </a:moveTo>
                  <a:lnTo>
                    <a:pt x="0" y="883919"/>
                  </a:lnTo>
                </a:path>
                <a:path w="2026920" h="1080770">
                  <a:moveTo>
                    <a:pt x="160019" y="772667"/>
                  </a:moveTo>
                  <a:lnTo>
                    <a:pt x="239267" y="90677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1674766" y="5190756"/>
            <a:ext cx="450850" cy="389890"/>
            <a:chOff x="1674766" y="5190756"/>
            <a:chExt cx="450850" cy="389890"/>
          </a:xfrm>
        </p:grpSpPr>
        <p:sp>
          <p:nvSpPr>
            <p:cNvPr id="48" name="object 48"/>
            <p:cNvSpPr/>
            <p:nvPr/>
          </p:nvSpPr>
          <p:spPr>
            <a:xfrm>
              <a:off x="1682373" y="5198363"/>
              <a:ext cx="365760" cy="198120"/>
            </a:xfrm>
            <a:custGeom>
              <a:avLst/>
              <a:gdLst/>
              <a:ahLst/>
              <a:cxnLst/>
              <a:rect l="l" t="t" r="r" b="b"/>
              <a:pathLst>
                <a:path w="365760" h="198120">
                  <a:moveTo>
                    <a:pt x="365759" y="96011"/>
                  </a:moveTo>
                  <a:lnTo>
                    <a:pt x="155447" y="0"/>
                  </a:lnTo>
                  <a:lnTo>
                    <a:pt x="0" y="167639"/>
                  </a:lnTo>
                </a:path>
                <a:path w="365760" h="198120">
                  <a:moveTo>
                    <a:pt x="166115" y="53339"/>
                  </a:moveTo>
                  <a:lnTo>
                    <a:pt x="33527" y="19811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098425" y="5416295"/>
              <a:ext cx="18415" cy="155575"/>
            </a:xfrm>
            <a:custGeom>
              <a:avLst/>
              <a:gdLst/>
              <a:ahLst/>
              <a:cxnLst/>
              <a:rect l="l" t="t" r="r" b="b"/>
              <a:pathLst>
                <a:path w="18414" h="155575">
                  <a:moveTo>
                    <a:pt x="18287" y="0"/>
                  </a:moveTo>
                  <a:lnTo>
                    <a:pt x="0" y="15544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1667134" y="5515355"/>
            <a:ext cx="347980" cy="195580"/>
          </a:xfrm>
          <a:custGeom>
            <a:avLst/>
            <a:gdLst/>
            <a:ahLst/>
            <a:cxnLst/>
            <a:rect l="l" t="t" r="r" b="b"/>
            <a:pathLst>
              <a:path w="347980" h="195579">
                <a:moveTo>
                  <a:pt x="0" y="0"/>
                </a:moveTo>
                <a:lnTo>
                  <a:pt x="109727" y="195071"/>
                </a:lnTo>
                <a:lnTo>
                  <a:pt x="347471" y="149351"/>
                </a:lnTo>
              </a:path>
              <a:path w="347980" h="195579">
                <a:moveTo>
                  <a:pt x="132587" y="144779"/>
                </a:moveTo>
                <a:lnTo>
                  <a:pt x="338327" y="103631"/>
                </a:lnTo>
              </a:path>
            </a:pathLst>
          </a:custGeom>
          <a:ln w="15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75253" y="5210555"/>
            <a:ext cx="157480" cy="91440"/>
          </a:xfrm>
          <a:custGeom>
            <a:avLst/>
            <a:gdLst/>
            <a:ahLst/>
            <a:cxnLst/>
            <a:rect l="l" t="t" r="r" b="b"/>
            <a:pathLst>
              <a:path w="157479" h="91439">
                <a:moveTo>
                  <a:pt x="156971" y="0"/>
                </a:moveTo>
                <a:lnTo>
                  <a:pt x="0" y="91439"/>
                </a:lnTo>
              </a:path>
            </a:pathLst>
          </a:custGeom>
          <a:ln w="15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29262" y="2383535"/>
            <a:ext cx="134620" cy="76200"/>
          </a:xfrm>
          <a:custGeom>
            <a:avLst/>
            <a:gdLst/>
            <a:ahLst/>
            <a:cxnLst/>
            <a:rect l="l" t="t" r="r" b="b"/>
            <a:pathLst>
              <a:path w="134619" h="76200">
                <a:moveTo>
                  <a:pt x="134111" y="76199"/>
                </a:moveTo>
                <a:lnTo>
                  <a:pt x="0" y="0"/>
                </a:lnTo>
              </a:path>
            </a:pathLst>
          </a:custGeom>
          <a:ln w="15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74169" y="2383535"/>
            <a:ext cx="198120" cy="114300"/>
          </a:xfrm>
          <a:custGeom>
            <a:avLst/>
            <a:gdLst/>
            <a:ahLst/>
            <a:cxnLst/>
            <a:rect l="l" t="t" r="r" b="b"/>
            <a:pathLst>
              <a:path w="198119" h="114300">
                <a:moveTo>
                  <a:pt x="198119" y="0"/>
                </a:moveTo>
                <a:lnTo>
                  <a:pt x="0" y="114299"/>
                </a:lnTo>
              </a:path>
            </a:pathLst>
          </a:custGeom>
          <a:ln w="15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381388" y="2811324"/>
            <a:ext cx="2211070" cy="146812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108075" marR="984250" algn="ctr">
              <a:lnSpc>
                <a:spcPct val="69200"/>
              </a:lnSpc>
              <a:spcBef>
                <a:spcPts val="54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spc="5" dirty="0">
                <a:latin typeface="Arial"/>
                <a:cs typeface="Arial"/>
              </a:rPr>
              <a:t>Name: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Imitrex</a:t>
            </a:r>
            <a:endParaRPr sz="1400">
              <a:latin typeface="Arial"/>
              <a:cs typeface="Arial"/>
            </a:endParaRPr>
          </a:p>
          <a:p>
            <a:pPr marL="12700" marR="5080" indent="10160">
              <a:lnSpc>
                <a:spcPct val="107100"/>
              </a:lnSpc>
            </a:pPr>
            <a:r>
              <a:rPr sz="1400" dirty="0">
                <a:latin typeface="Arial"/>
                <a:cs typeface="Arial"/>
              </a:rPr>
              <a:t>2008 Sales: </a:t>
            </a:r>
            <a:r>
              <a:rPr sz="1400" spc="-5" dirty="0">
                <a:latin typeface="Arial"/>
                <a:cs typeface="Arial"/>
              </a:rPr>
              <a:t>$0.97 </a:t>
            </a:r>
            <a:r>
              <a:rPr sz="1400" dirty="0">
                <a:latin typeface="Arial"/>
                <a:cs typeface="Arial"/>
              </a:rPr>
              <a:t>billion  2008 Ranking: 35 </a:t>
            </a:r>
            <a:r>
              <a:rPr sz="1400" spc="-5" dirty="0">
                <a:latin typeface="Arial"/>
                <a:cs typeface="Arial"/>
              </a:rPr>
              <a:t>branded  Company: </a:t>
            </a:r>
            <a:r>
              <a:rPr sz="1400" dirty="0">
                <a:latin typeface="Arial"/>
                <a:cs typeface="Arial"/>
              </a:rPr>
              <a:t>GlaxoSmithKline  Disease: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Migraine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430676" y="5642915"/>
            <a:ext cx="2229485" cy="14630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109345" marR="1001394" algn="ctr">
              <a:lnSpc>
                <a:spcPct val="70000"/>
              </a:lnSpc>
              <a:spcBef>
                <a:spcPts val="53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400" dirty="0">
                <a:latin typeface="Arial"/>
                <a:cs typeface="Arial"/>
              </a:rPr>
              <a:t>Name: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Relpax</a:t>
            </a:r>
            <a:endParaRPr sz="1400">
              <a:latin typeface="Arial"/>
              <a:cs typeface="Arial"/>
            </a:endParaRPr>
          </a:p>
          <a:p>
            <a:pPr marL="21590" marR="5080">
              <a:lnSpc>
                <a:spcPct val="107100"/>
              </a:lnSpc>
            </a:pPr>
            <a:r>
              <a:rPr sz="1400" dirty="0">
                <a:latin typeface="Arial"/>
                <a:cs typeface="Arial"/>
              </a:rPr>
              <a:t>2008 Sales: </a:t>
            </a:r>
            <a:r>
              <a:rPr sz="1400" spc="-5" dirty="0">
                <a:latin typeface="Arial"/>
                <a:cs typeface="Arial"/>
              </a:rPr>
              <a:t>$0.21 </a:t>
            </a:r>
            <a:r>
              <a:rPr sz="1400" dirty="0">
                <a:latin typeface="Arial"/>
                <a:cs typeface="Arial"/>
              </a:rPr>
              <a:t>billion  2008 Ranking: 151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branded  Company: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Pfizer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latin typeface="Arial"/>
                <a:cs typeface="Arial"/>
              </a:rPr>
              <a:t>Disease: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Migraine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84443" y="5642915"/>
            <a:ext cx="2228215" cy="14681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104900" marR="1004569" algn="ctr">
              <a:lnSpc>
                <a:spcPct val="70000"/>
              </a:lnSpc>
              <a:spcBef>
                <a:spcPts val="53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latin typeface="Arial"/>
                <a:cs typeface="Arial"/>
              </a:rPr>
              <a:t>Name: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Maxalt</a:t>
            </a:r>
            <a:endParaRPr sz="1400">
              <a:latin typeface="Arial"/>
              <a:cs typeface="Arial"/>
            </a:endParaRPr>
          </a:p>
          <a:p>
            <a:pPr marL="15240" marR="5080" indent="4445">
              <a:lnSpc>
                <a:spcPct val="107100"/>
              </a:lnSpc>
            </a:pPr>
            <a:r>
              <a:rPr sz="1400" dirty="0">
                <a:latin typeface="Arial"/>
                <a:cs typeface="Arial"/>
              </a:rPr>
              <a:t>2008 Sales: </a:t>
            </a:r>
            <a:r>
              <a:rPr sz="1400" spc="-5" dirty="0">
                <a:latin typeface="Arial"/>
                <a:cs typeface="Arial"/>
              </a:rPr>
              <a:t>$0.22 </a:t>
            </a:r>
            <a:r>
              <a:rPr sz="1400" dirty="0">
                <a:latin typeface="Arial"/>
                <a:cs typeface="Arial"/>
              </a:rPr>
              <a:t>billion  2008 Ranking: 148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branded  Company: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Merck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latin typeface="Arial"/>
                <a:cs typeface="Arial"/>
              </a:rPr>
              <a:t>Disease: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Migraine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30675" y="3337551"/>
            <a:ext cx="22631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133985">
              <a:lnSpc>
                <a:spcPct val="1071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2008 Sales: </a:t>
            </a:r>
            <a:r>
              <a:rPr sz="1400" spc="-5" dirty="0">
                <a:latin typeface="Arial"/>
                <a:cs typeface="Arial"/>
              </a:rPr>
              <a:t>$0.56 </a:t>
            </a:r>
            <a:r>
              <a:rPr sz="1400" dirty="0">
                <a:latin typeface="Arial"/>
                <a:cs typeface="Arial"/>
              </a:rPr>
              <a:t>billion  2008 Ranking: 66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branded  Company: </a:t>
            </a:r>
            <a:r>
              <a:rPr sz="1400" dirty="0">
                <a:latin typeface="Arial"/>
                <a:cs typeface="Arial"/>
              </a:rPr>
              <a:t>Eli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Lilly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latin typeface="Arial"/>
                <a:cs typeface="Arial"/>
              </a:rPr>
              <a:t>Disease: </a:t>
            </a:r>
            <a:r>
              <a:rPr sz="1400" spc="-5" dirty="0">
                <a:latin typeface="Arial"/>
                <a:cs typeface="Arial"/>
              </a:rPr>
              <a:t>Erectile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disfunction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30675" y="3124231"/>
            <a:ext cx="10382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Name: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Cialis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56187" y="4449623"/>
            <a:ext cx="461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Me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57346" y="4983023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857118" y="1671372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999105" y="1773480"/>
            <a:ext cx="135890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ct val="69200"/>
              </a:lnSpc>
              <a:spcBef>
                <a:spcPts val="54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129914" y="2151432"/>
            <a:ext cx="144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29914" y="871273"/>
            <a:ext cx="144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956187" y="1618032"/>
            <a:ext cx="461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Me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643759" y="3105456"/>
            <a:ext cx="144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88765" y="2846376"/>
            <a:ext cx="144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857118" y="1031292"/>
            <a:ext cx="690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8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061348" y="5223815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553857" y="5325923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023249" y="5543855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40867" y="5063795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E0BA1E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62915" y="5223815"/>
            <a:ext cx="2209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670179" y="4787951"/>
            <a:ext cx="4641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105" algn="l"/>
              </a:tabLst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	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85504" y="2105712"/>
            <a:ext cx="135890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ct val="69200"/>
              </a:lnSpc>
              <a:spcBef>
                <a:spcPts val="540"/>
              </a:spcBef>
            </a:pPr>
            <a:r>
              <a:rPr sz="1200" b="1" dirty="0">
                <a:latin typeface="Arial"/>
                <a:cs typeface="Arial"/>
              </a:rPr>
              <a:t>H  </a:t>
            </a: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901328" y="2294624"/>
            <a:ext cx="464184" cy="5867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1200" b="1" dirty="0">
                <a:solidFill>
                  <a:srgbClr val="E0BA1E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  <a:tabLst>
                <a:tab pos="319405" algn="l"/>
              </a:tabLst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	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8</a:t>
            </a:fld>
            <a:endParaRPr lang="en-US" sz="1600" b="1" dirty="0" smtClean="0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9500" y="273050"/>
            <a:ext cx="52324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Indoles </a:t>
            </a:r>
            <a:r>
              <a:rPr sz="2200" dirty="0"/>
              <a:t>– </a:t>
            </a:r>
            <a:r>
              <a:rPr sz="2200" spc="-5" dirty="0"/>
              <a:t>Bioactive</a:t>
            </a:r>
            <a:r>
              <a:rPr sz="2200" spc="-105" dirty="0"/>
              <a:t> </a:t>
            </a:r>
            <a:r>
              <a:rPr sz="2200" spc="-5" dirty="0"/>
              <a:t>Indoles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7870" y="3576318"/>
            <a:ext cx="8896985" cy="16668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54305" indent="-142240">
              <a:lnSpc>
                <a:spcPct val="100000"/>
              </a:lnSpc>
              <a:spcBef>
                <a:spcPts val="770"/>
              </a:spcBef>
              <a:buChar char="•"/>
              <a:tabLst>
                <a:tab pos="154940" algn="l"/>
              </a:tabLst>
            </a:pPr>
            <a:r>
              <a:rPr sz="1800" spc="-5" dirty="0">
                <a:latin typeface="Arial"/>
                <a:cs typeface="Arial"/>
              </a:rPr>
              <a:t>Tryptophan is </a:t>
            </a:r>
            <a:r>
              <a:rPr sz="1800" spc="-10" dirty="0">
                <a:latin typeface="Arial"/>
                <a:cs typeface="Arial"/>
              </a:rPr>
              <a:t>one </a:t>
            </a:r>
            <a:r>
              <a:rPr sz="1800" spc="-5" dirty="0">
                <a:latin typeface="Arial"/>
                <a:cs typeface="Arial"/>
              </a:rPr>
              <a:t>of the essential amino acids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constituent of most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proteins</a:t>
            </a:r>
            <a:endParaRPr sz="1800">
              <a:latin typeface="Arial"/>
              <a:cs typeface="Arial"/>
            </a:endParaRPr>
          </a:p>
          <a:p>
            <a:pPr marL="142240" marR="5080" indent="-128270">
              <a:lnSpc>
                <a:spcPct val="100000"/>
              </a:lnSpc>
              <a:spcBef>
                <a:spcPts val="670"/>
              </a:spcBef>
              <a:buChar char="•"/>
              <a:tabLst>
                <a:tab pos="158115" algn="l"/>
              </a:tabLst>
            </a:pPr>
            <a:r>
              <a:rPr sz="1800" spc="-5" dirty="0">
                <a:latin typeface="Arial"/>
                <a:cs typeface="Arial"/>
              </a:rPr>
              <a:t>Sumatriptan (Imigran®, GSK) is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drug </a:t>
            </a:r>
            <a:r>
              <a:rPr sz="1800" spc="-10" dirty="0">
                <a:latin typeface="Arial"/>
                <a:cs typeface="Arial"/>
              </a:rPr>
              <a:t>used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treat </a:t>
            </a:r>
            <a:r>
              <a:rPr sz="1800" spc="-10" dirty="0">
                <a:latin typeface="Arial"/>
                <a:cs typeface="Arial"/>
              </a:rPr>
              <a:t>migraine and works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5" dirty="0">
                <a:latin typeface="Arial"/>
                <a:cs typeface="Arial"/>
              </a:rPr>
              <a:t>an agonist  for </a:t>
            </a:r>
            <a:r>
              <a:rPr sz="1800" spc="-10" dirty="0">
                <a:latin typeface="Arial"/>
                <a:cs typeface="Arial"/>
              </a:rPr>
              <a:t>5-HT </a:t>
            </a:r>
            <a:r>
              <a:rPr sz="1800" spc="-5" dirty="0">
                <a:latin typeface="Arial"/>
                <a:cs typeface="Arial"/>
              </a:rPr>
              <a:t>receptors for in the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CNS</a:t>
            </a:r>
            <a:endParaRPr sz="1800">
              <a:latin typeface="Arial"/>
              <a:cs typeface="Arial"/>
            </a:endParaRPr>
          </a:p>
          <a:p>
            <a:pPr marL="140335" marR="579755" indent="-128270">
              <a:lnSpc>
                <a:spcPct val="100000"/>
              </a:lnSpc>
              <a:spcBef>
                <a:spcPts val="78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LSD is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potent psychoactive compound </a:t>
            </a:r>
            <a:r>
              <a:rPr sz="1800" spc="-10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is prepared from lysergic </a:t>
            </a:r>
            <a:r>
              <a:rPr sz="1800" spc="-10" dirty="0">
                <a:latin typeface="Arial"/>
                <a:cs typeface="Arial"/>
              </a:rPr>
              <a:t>acid, </a:t>
            </a:r>
            <a:r>
              <a:rPr sz="1800" spc="-5" dirty="0">
                <a:latin typeface="Arial"/>
                <a:cs typeface="Arial"/>
              </a:rPr>
              <a:t>an  alkaloid natural product of the </a:t>
            </a:r>
            <a:r>
              <a:rPr sz="1800" spc="-10" dirty="0">
                <a:latin typeface="Arial"/>
                <a:cs typeface="Arial"/>
              </a:rPr>
              <a:t>ergot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fungus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527694" y="5384303"/>
            <a:ext cx="1635760" cy="1144905"/>
            <a:chOff x="4527694" y="5384303"/>
            <a:chExt cx="1635760" cy="1144905"/>
          </a:xfrm>
        </p:grpSpPr>
        <p:sp>
          <p:nvSpPr>
            <p:cNvPr id="6" name="object 6"/>
            <p:cNvSpPr/>
            <p:nvPr/>
          </p:nvSpPr>
          <p:spPr>
            <a:xfrm>
              <a:off x="4741041" y="5876543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0" y="0"/>
                  </a:moveTo>
                  <a:lnTo>
                    <a:pt x="0" y="320039"/>
                  </a:lnTo>
                </a:path>
                <a:path w="45720" h="320039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1041" y="6169151"/>
              <a:ext cx="553720" cy="187960"/>
            </a:xfrm>
            <a:custGeom>
              <a:avLst/>
              <a:gdLst/>
              <a:ahLst/>
              <a:cxnLst/>
              <a:rect l="l" t="t" r="r" b="b"/>
              <a:pathLst>
                <a:path w="553720" h="187960">
                  <a:moveTo>
                    <a:pt x="0" y="27431"/>
                  </a:moveTo>
                  <a:lnTo>
                    <a:pt x="275843" y="187451"/>
                  </a:lnTo>
                  <a:lnTo>
                    <a:pt x="553211" y="27431"/>
                  </a:lnTo>
                </a:path>
                <a:path w="553720" h="187960">
                  <a:moveTo>
                    <a:pt x="275843" y="134111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94253" y="5876543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35301" y="5391911"/>
              <a:ext cx="1620520" cy="1129665"/>
            </a:xfrm>
            <a:custGeom>
              <a:avLst/>
              <a:gdLst/>
              <a:ahLst/>
              <a:cxnLst/>
              <a:rect l="l" t="t" r="r" b="b"/>
              <a:pathLst>
                <a:path w="1620520" h="1129665">
                  <a:moveTo>
                    <a:pt x="758951" y="484631"/>
                  </a:moveTo>
                  <a:lnTo>
                    <a:pt x="481583" y="324611"/>
                  </a:lnTo>
                </a:path>
                <a:path w="1620520" h="1129665">
                  <a:moveTo>
                    <a:pt x="713231" y="510539"/>
                  </a:moveTo>
                  <a:lnTo>
                    <a:pt x="481583" y="377951"/>
                  </a:lnTo>
                </a:path>
                <a:path w="1620520" h="1129665">
                  <a:moveTo>
                    <a:pt x="205739" y="484631"/>
                  </a:moveTo>
                  <a:lnTo>
                    <a:pt x="481583" y="324611"/>
                  </a:lnTo>
                </a:path>
                <a:path w="1620520" h="1129665">
                  <a:moveTo>
                    <a:pt x="758951" y="804671"/>
                  </a:moveTo>
                  <a:lnTo>
                    <a:pt x="987551" y="877823"/>
                  </a:lnTo>
                </a:path>
                <a:path w="1620520" h="1129665">
                  <a:moveTo>
                    <a:pt x="1117091" y="830579"/>
                  </a:moveTo>
                  <a:lnTo>
                    <a:pt x="1252727" y="644651"/>
                  </a:lnTo>
                  <a:lnTo>
                    <a:pt x="1063751" y="385571"/>
                  </a:lnTo>
                </a:path>
                <a:path w="1620520" h="1129665">
                  <a:moveTo>
                    <a:pt x="1196339" y="644651"/>
                  </a:moveTo>
                  <a:lnTo>
                    <a:pt x="1046987" y="438911"/>
                  </a:lnTo>
                </a:path>
                <a:path w="1620520" h="1129665">
                  <a:moveTo>
                    <a:pt x="758951" y="484631"/>
                  </a:moveTo>
                  <a:lnTo>
                    <a:pt x="1063751" y="385571"/>
                  </a:lnTo>
                  <a:lnTo>
                    <a:pt x="1155191" y="77723"/>
                  </a:lnTo>
                  <a:lnTo>
                    <a:pt x="1463039" y="0"/>
                  </a:lnTo>
                </a:path>
                <a:path w="1620520" h="1129665">
                  <a:moveTo>
                    <a:pt x="1089659" y="992123"/>
                  </a:moveTo>
                  <a:lnTo>
                    <a:pt x="1130807" y="1129283"/>
                  </a:lnTo>
                </a:path>
                <a:path w="1620520" h="1129665">
                  <a:moveTo>
                    <a:pt x="1463039" y="0"/>
                  </a:moveTo>
                  <a:lnTo>
                    <a:pt x="1620011" y="161543"/>
                  </a:lnTo>
                </a:path>
                <a:path w="1620520" h="1129665">
                  <a:moveTo>
                    <a:pt x="205739" y="484631"/>
                  </a:moveTo>
                  <a:lnTo>
                    <a:pt x="0" y="36575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245240" y="6190031"/>
            <a:ext cx="2753360" cy="741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43510" algn="ctr">
              <a:lnSpc>
                <a:spcPct val="100000"/>
              </a:lnSpc>
              <a:spcBef>
                <a:spcPts val="969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Arial"/>
                <a:cs typeface="Arial"/>
              </a:rPr>
              <a:t>5-hydroxytryptamine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(serotonin)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9411" y="5513375"/>
            <a:ext cx="356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83340" y="5610911"/>
            <a:ext cx="254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65525" y="1772424"/>
            <a:ext cx="1507490" cy="1373505"/>
            <a:chOff x="865525" y="1772424"/>
            <a:chExt cx="1507490" cy="1373505"/>
          </a:xfrm>
        </p:grpSpPr>
        <p:sp>
          <p:nvSpPr>
            <p:cNvPr id="14" name="object 14"/>
            <p:cNvSpPr/>
            <p:nvPr/>
          </p:nvSpPr>
          <p:spPr>
            <a:xfrm>
              <a:off x="873133" y="249478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7329" y="2520695"/>
              <a:ext cx="0" cy="266700"/>
            </a:xfrm>
            <a:custGeom>
              <a:avLst/>
              <a:gdLst/>
              <a:ahLst/>
              <a:cxnLst/>
              <a:rect l="l" t="t" r="r" b="b"/>
              <a:pathLst>
                <a:path h="266700">
                  <a:moveTo>
                    <a:pt x="0" y="0"/>
                  </a:moveTo>
                  <a:lnTo>
                    <a:pt x="0" y="26669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3133" y="2787395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5" h="187960">
                  <a:moveTo>
                    <a:pt x="0" y="27431"/>
                  </a:moveTo>
                  <a:lnTo>
                    <a:pt x="275843" y="187451"/>
                  </a:lnTo>
                  <a:lnTo>
                    <a:pt x="551687" y="27431"/>
                  </a:lnTo>
                </a:path>
                <a:path w="551815" h="187960">
                  <a:moveTo>
                    <a:pt x="275843" y="134111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24821" y="249478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73133" y="1780031"/>
              <a:ext cx="1318260" cy="1358265"/>
            </a:xfrm>
            <a:custGeom>
              <a:avLst/>
              <a:gdLst/>
              <a:ahLst/>
              <a:cxnLst/>
              <a:rect l="l" t="t" r="r" b="b"/>
              <a:pathLst>
                <a:path w="1318260" h="1358264">
                  <a:moveTo>
                    <a:pt x="551687" y="714755"/>
                  </a:moveTo>
                  <a:lnTo>
                    <a:pt x="275843" y="556259"/>
                  </a:lnTo>
                </a:path>
                <a:path w="1318260" h="1358264">
                  <a:moveTo>
                    <a:pt x="507491" y="740663"/>
                  </a:moveTo>
                  <a:lnTo>
                    <a:pt x="275843" y="606551"/>
                  </a:lnTo>
                </a:path>
                <a:path w="1318260" h="1358264">
                  <a:moveTo>
                    <a:pt x="0" y="714755"/>
                  </a:moveTo>
                  <a:lnTo>
                    <a:pt x="275843" y="556259"/>
                  </a:lnTo>
                </a:path>
                <a:path w="1318260" h="1358264">
                  <a:moveTo>
                    <a:pt x="551687" y="1034795"/>
                  </a:moveTo>
                  <a:lnTo>
                    <a:pt x="778760" y="1107947"/>
                  </a:lnTo>
                </a:path>
                <a:path w="1318260" h="1358264">
                  <a:moveTo>
                    <a:pt x="909824" y="1060703"/>
                  </a:moveTo>
                  <a:lnTo>
                    <a:pt x="1043936" y="874775"/>
                  </a:lnTo>
                  <a:lnTo>
                    <a:pt x="856484" y="617219"/>
                  </a:lnTo>
                </a:path>
                <a:path w="1318260" h="1358264">
                  <a:moveTo>
                    <a:pt x="989072" y="874775"/>
                  </a:moveTo>
                  <a:lnTo>
                    <a:pt x="839720" y="670559"/>
                  </a:lnTo>
                </a:path>
                <a:path w="1318260" h="1358264">
                  <a:moveTo>
                    <a:pt x="551687" y="714755"/>
                  </a:moveTo>
                  <a:lnTo>
                    <a:pt x="856484" y="617219"/>
                  </a:lnTo>
                  <a:lnTo>
                    <a:pt x="943352" y="307847"/>
                  </a:lnTo>
                  <a:lnTo>
                    <a:pt x="1255772" y="231647"/>
                  </a:lnTo>
                </a:path>
                <a:path w="1318260" h="1358264">
                  <a:moveTo>
                    <a:pt x="882392" y="1222247"/>
                  </a:moveTo>
                  <a:lnTo>
                    <a:pt x="920492" y="1357883"/>
                  </a:lnTo>
                </a:path>
                <a:path w="1318260" h="1358264">
                  <a:moveTo>
                    <a:pt x="1255772" y="231647"/>
                  </a:moveTo>
                  <a:lnTo>
                    <a:pt x="1318256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5858" y="2004059"/>
              <a:ext cx="58419" cy="230504"/>
            </a:xfrm>
            <a:custGeom>
              <a:avLst/>
              <a:gdLst/>
              <a:ahLst/>
              <a:cxnLst/>
              <a:rect l="l" t="t" r="r" b="b"/>
              <a:pathLst>
                <a:path w="58419" h="230505">
                  <a:moveTo>
                    <a:pt x="0" y="0"/>
                  </a:moveTo>
                  <a:lnTo>
                    <a:pt x="57911" y="2301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07569" y="1982723"/>
              <a:ext cx="99060" cy="262255"/>
            </a:xfrm>
            <a:custGeom>
              <a:avLst/>
              <a:gdLst/>
              <a:ahLst/>
              <a:cxnLst/>
              <a:rect l="l" t="t" r="r" b="b"/>
              <a:pathLst>
                <a:path w="99060" h="262255">
                  <a:moveTo>
                    <a:pt x="99059" y="248411"/>
                  </a:moveTo>
                  <a:lnTo>
                    <a:pt x="36575" y="0"/>
                  </a:lnTo>
                  <a:lnTo>
                    <a:pt x="21335" y="28955"/>
                  </a:lnTo>
                  <a:lnTo>
                    <a:pt x="0" y="41147"/>
                  </a:lnTo>
                  <a:lnTo>
                    <a:pt x="56387" y="262127"/>
                  </a:lnTo>
                  <a:lnTo>
                    <a:pt x="99059" y="2484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71578" y="2001011"/>
              <a:ext cx="193675" cy="96520"/>
            </a:xfrm>
            <a:custGeom>
              <a:avLst/>
              <a:gdLst/>
              <a:ahLst/>
              <a:cxnLst/>
              <a:rect l="l" t="t" r="r" b="b"/>
              <a:pathLst>
                <a:path w="193675" h="96519">
                  <a:moveTo>
                    <a:pt x="193547" y="50291"/>
                  </a:moveTo>
                  <a:lnTo>
                    <a:pt x="179831" y="96011"/>
                  </a:lnTo>
                </a:path>
                <a:path w="193675" h="96519">
                  <a:moveTo>
                    <a:pt x="132587" y="35051"/>
                  </a:moveTo>
                  <a:lnTo>
                    <a:pt x="118871" y="80771"/>
                  </a:lnTo>
                </a:path>
                <a:path w="193675" h="96519">
                  <a:moveTo>
                    <a:pt x="73151" y="18287"/>
                  </a:moveTo>
                  <a:lnTo>
                    <a:pt x="60959" y="64007"/>
                  </a:lnTo>
                </a:path>
                <a:path w="193675" h="96519">
                  <a:moveTo>
                    <a:pt x="12191" y="0"/>
                  </a:moveTo>
                  <a:lnTo>
                    <a:pt x="0" y="4571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4193938" y="1783092"/>
            <a:ext cx="1748155" cy="1362710"/>
            <a:chOff x="4193938" y="1783092"/>
            <a:chExt cx="1748155" cy="1362710"/>
          </a:xfrm>
        </p:grpSpPr>
        <p:sp>
          <p:nvSpPr>
            <p:cNvPr id="23" name="object 23"/>
            <p:cNvSpPr/>
            <p:nvPr/>
          </p:nvSpPr>
          <p:spPr>
            <a:xfrm>
              <a:off x="4617597" y="2494787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0" y="0"/>
                  </a:moveTo>
                  <a:lnTo>
                    <a:pt x="0" y="320039"/>
                  </a:lnTo>
                </a:path>
                <a:path w="45720" h="320039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17597" y="2787395"/>
              <a:ext cx="553720" cy="187960"/>
            </a:xfrm>
            <a:custGeom>
              <a:avLst/>
              <a:gdLst/>
              <a:ahLst/>
              <a:cxnLst/>
              <a:rect l="l" t="t" r="r" b="b"/>
              <a:pathLst>
                <a:path w="553720" h="187960">
                  <a:moveTo>
                    <a:pt x="0" y="27431"/>
                  </a:moveTo>
                  <a:lnTo>
                    <a:pt x="277367" y="187451"/>
                  </a:lnTo>
                  <a:lnTo>
                    <a:pt x="553211" y="27431"/>
                  </a:lnTo>
                </a:path>
                <a:path w="553720" h="187960">
                  <a:moveTo>
                    <a:pt x="277367" y="134111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70809" y="249478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01546" y="1790699"/>
              <a:ext cx="1732914" cy="1347470"/>
            </a:xfrm>
            <a:custGeom>
              <a:avLst/>
              <a:gdLst/>
              <a:ahLst/>
              <a:cxnLst/>
              <a:rect l="l" t="t" r="r" b="b"/>
              <a:pathLst>
                <a:path w="1732914" h="1347470">
                  <a:moveTo>
                    <a:pt x="969263" y="704087"/>
                  </a:moveTo>
                  <a:lnTo>
                    <a:pt x="693419" y="545591"/>
                  </a:lnTo>
                </a:path>
                <a:path w="1732914" h="1347470">
                  <a:moveTo>
                    <a:pt x="923543" y="729995"/>
                  </a:moveTo>
                  <a:lnTo>
                    <a:pt x="693419" y="595883"/>
                  </a:lnTo>
                </a:path>
                <a:path w="1732914" h="1347470">
                  <a:moveTo>
                    <a:pt x="416051" y="704087"/>
                  </a:moveTo>
                  <a:lnTo>
                    <a:pt x="693419" y="545591"/>
                  </a:lnTo>
                </a:path>
                <a:path w="1732914" h="1347470">
                  <a:moveTo>
                    <a:pt x="969263" y="1024127"/>
                  </a:moveTo>
                  <a:lnTo>
                    <a:pt x="1194815" y="1097279"/>
                  </a:lnTo>
                </a:path>
                <a:path w="1732914" h="1347470">
                  <a:moveTo>
                    <a:pt x="1327403" y="1046987"/>
                  </a:moveTo>
                  <a:lnTo>
                    <a:pt x="1461515" y="864107"/>
                  </a:lnTo>
                  <a:lnTo>
                    <a:pt x="1274063" y="606551"/>
                  </a:lnTo>
                </a:path>
                <a:path w="1732914" h="1347470">
                  <a:moveTo>
                    <a:pt x="1405127" y="864107"/>
                  </a:moveTo>
                  <a:lnTo>
                    <a:pt x="1255775" y="659891"/>
                  </a:lnTo>
                </a:path>
                <a:path w="1732914" h="1347470">
                  <a:moveTo>
                    <a:pt x="969263" y="704087"/>
                  </a:moveTo>
                  <a:lnTo>
                    <a:pt x="1274063" y="606551"/>
                  </a:lnTo>
                  <a:lnTo>
                    <a:pt x="1359407" y="297179"/>
                  </a:lnTo>
                  <a:lnTo>
                    <a:pt x="1670303" y="220979"/>
                  </a:lnTo>
                </a:path>
                <a:path w="1732914" h="1347470">
                  <a:moveTo>
                    <a:pt x="1298447" y="1211579"/>
                  </a:moveTo>
                  <a:lnTo>
                    <a:pt x="1336547" y="1347215"/>
                  </a:lnTo>
                </a:path>
                <a:path w="1732914" h="1347470">
                  <a:moveTo>
                    <a:pt x="1670303" y="220979"/>
                  </a:moveTo>
                  <a:lnTo>
                    <a:pt x="1732787" y="0"/>
                  </a:lnTo>
                </a:path>
                <a:path w="1732914" h="1347470">
                  <a:moveTo>
                    <a:pt x="416051" y="704087"/>
                  </a:moveTo>
                  <a:lnTo>
                    <a:pt x="207263" y="585215"/>
                  </a:lnTo>
                </a:path>
                <a:path w="1732914" h="1347470">
                  <a:moveTo>
                    <a:pt x="156971" y="463295"/>
                  </a:moveTo>
                  <a:lnTo>
                    <a:pt x="236219" y="327659"/>
                  </a:lnTo>
                </a:path>
                <a:path w="1732914" h="1347470">
                  <a:moveTo>
                    <a:pt x="198119" y="486155"/>
                  </a:moveTo>
                  <a:lnTo>
                    <a:pt x="274319" y="348995"/>
                  </a:lnTo>
                </a:path>
                <a:path w="1732914" h="1347470">
                  <a:moveTo>
                    <a:pt x="79247" y="486155"/>
                  </a:moveTo>
                  <a:lnTo>
                    <a:pt x="0" y="348995"/>
                  </a:lnTo>
                </a:path>
                <a:path w="1732914" h="1347470">
                  <a:moveTo>
                    <a:pt x="118871" y="463295"/>
                  </a:moveTo>
                  <a:lnTo>
                    <a:pt x="41147" y="32765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4140586" y="2375916"/>
            <a:ext cx="129539" cy="74930"/>
          </a:xfrm>
          <a:custGeom>
            <a:avLst/>
            <a:gdLst/>
            <a:ahLst/>
            <a:cxnLst/>
            <a:rect l="l" t="t" r="r" b="b"/>
            <a:pathLst>
              <a:path w="129539" h="74930">
                <a:moveTo>
                  <a:pt x="129539" y="0"/>
                </a:moveTo>
                <a:lnTo>
                  <a:pt x="0" y="74675"/>
                </a:lnTo>
              </a:path>
            </a:pathLst>
          </a:custGeom>
          <a:ln w="152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7365382" y="1130808"/>
            <a:ext cx="1542415" cy="2016760"/>
            <a:chOff x="7365382" y="1130808"/>
            <a:chExt cx="1542415" cy="2016760"/>
          </a:xfrm>
        </p:grpSpPr>
        <p:sp>
          <p:nvSpPr>
            <p:cNvPr id="29" name="object 29"/>
            <p:cNvSpPr/>
            <p:nvPr/>
          </p:nvSpPr>
          <p:spPr>
            <a:xfrm>
              <a:off x="7856097" y="2494787"/>
              <a:ext cx="44450" cy="320040"/>
            </a:xfrm>
            <a:custGeom>
              <a:avLst/>
              <a:gdLst/>
              <a:ahLst/>
              <a:cxnLst/>
              <a:rect l="l" t="t" r="r" b="b"/>
              <a:pathLst>
                <a:path w="44450" h="320039">
                  <a:moveTo>
                    <a:pt x="0" y="0"/>
                  </a:moveTo>
                  <a:lnTo>
                    <a:pt x="0" y="320039"/>
                  </a:lnTo>
                </a:path>
                <a:path w="44450" h="320039">
                  <a:moveTo>
                    <a:pt x="44195" y="25907"/>
                  </a:moveTo>
                  <a:lnTo>
                    <a:pt x="44195" y="2926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856097" y="2787396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5" h="187960">
                  <a:moveTo>
                    <a:pt x="0" y="27431"/>
                  </a:moveTo>
                  <a:lnTo>
                    <a:pt x="275843" y="187451"/>
                  </a:lnTo>
                  <a:lnTo>
                    <a:pt x="551687" y="27431"/>
                  </a:lnTo>
                </a:path>
                <a:path w="551815" h="187960">
                  <a:moveTo>
                    <a:pt x="275843" y="134111"/>
                  </a:moveTo>
                  <a:lnTo>
                    <a:pt x="507491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407786" y="2494787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856097" y="2336291"/>
              <a:ext cx="1043940" cy="803275"/>
            </a:xfrm>
            <a:custGeom>
              <a:avLst/>
              <a:gdLst/>
              <a:ahLst/>
              <a:cxnLst/>
              <a:rect l="l" t="t" r="r" b="b"/>
              <a:pathLst>
                <a:path w="1043940" h="803275">
                  <a:moveTo>
                    <a:pt x="551687" y="158495"/>
                  </a:moveTo>
                  <a:lnTo>
                    <a:pt x="275843" y="0"/>
                  </a:lnTo>
                </a:path>
                <a:path w="1043940" h="803275">
                  <a:moveTo>
                    <a:pt x="507491" y="184403"/>
                  </a:moveTo>
                  <a:lnTo>
                    <a:pt x="275843" y="50291"/>
                  </a:lnTo>
                </a:path>
                <a:path w="1043940" h="803275">
                  <a:moveTo>
                    <a:pt x="0" y="158495"/>
                  </a:moveTo>
                  <a:lnTo>
                    <a:pt x="275843" y="0"/>
                  </a:lnTo>
                </a:path>
                <a:path w="1043940" h="803275">
                  <a:moveTo>
                    <a:pt x="551687" y="478535"/>
                  </a:moveTo>
                  <a:lnTo>
                    <a:pt x="778763" y="551687"/>
                  </a:lnTo>
                </a:path>
                <a:path w="1043940" h="803275">
                  <a:moveTo>
                    <a:pt x="909827" y="504443"/>
                  </a:moveTo>
                  <a:lnTo>
                    <a:pt x="1043939" y="318515"/>
                  </a:lnTo>
                  <a:lnTo>
                    <a:pt x="856487" y="60959"/>
                  </a:lnTo>
                </a:path>
                <a:path w="1043940" h="803275">
                  <a:moveTo>
                    <a:pt x="989075" y="318515"/>
                  </a:moveTo>
                  <a:lnTo>
                    <a:pt x="839723" y="114299"/>
                  </a:lnTo>
                </a:path>
                <a:path w="1043940" h="803275">
                  <a:moveTo>
                    <a:pt x="551687" y="158495"/>
                  </a:moveTo>
                  <a:lnTo>
                    <a:pt x="856487" y="60959"/>
                  </a:lnTo>
                </a:path>
                <a:path w="1043940" h="803275">
                  <a:moveTo>
                    <a:pt x="882395" y="664463"/>
                  </a:moveTo>
                  <a:lnTo>
                    <a:pt x="923543" y="80314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131942" y="2011680"/>
              <a:ext cx="0" cy="325120"/>
            </a:xfrm>
            <a:custGeom>
              <a:avLst/>
              <a:gdLst/>
              <a:ahLst/>
              <a:cxnLst/>
              <a:rect l="l" t="t" r="r" b="b"/>
              <a:pathLst>
                <a:path h="325119">
                  <a:moveTo>
                    <a:pt x="0" y="324611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131942" y="1859280"/>
              <a:ext cx="281940" cy="152400"/>
            </a:xfrm>
            <a:custGeom>
              <a:avLst/>
              <a:gdLst/>
              <a:ahLst/>
              <a:cxnLst/>
              <a:rect l="l" t="t" r="r" b="b"/>
              <a:pathLst>
                <a:path w="281940" h="152400">
                  <a:moveTo>
                    <a:pt x="0" y="152399"/>
                  </a:moveTo>
                  <a:lnTo>
                    <a:pt x="28193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413881" y="1620012"/>
              <a:ext cx="0" cy="239395"/>
            </a:xfrm>
            <a:custGeom>
              <a:avLst/>
              <a:gdLst/>
              <a:ahLst/>
              <a:cxnLst/>
              <a:rect l="l" t="t" r="r" b="b"/>
              <a:pathLst>
                <a:path h="239394">
                  <a:moveTo>
                    <a:pt x="0" y="239267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853050" y="1371600"/>
              <a:ext cx="485140" cy="155575"/>
            </a:xfrm>
            <a:custGeom>
              <a:avLst/>
              <a:gdLst/>
              <a:ahLst/>
              <a:cxnLst/>
              <a:rect l="l" t="t" r="r" b="b"/>
              <a:pathLst>
                <a:path w="485140" h="155575">
                  <a:moveTo>
                    <a:pt x="484631" y="121919"/>
                  </a:moveTo>
                  <a:lnTo>
                    <a:pt x="278891" y="0"/>
                  </a:lnTo>
                  <a:lnTo>
                    <a:pt x="0" y="15544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853050" y="1527047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69">
                  <a:moveTo>
                    <a:pt x="0" y="0"/>
                  </a:moveTo>
                  <a:lnTo>
                    <a:pt x="0" y="31851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853050" y="1821180"/>
              <a:ext cx="281940" cy="190500"/>
            </a:xfrm>
            <a:custGeom>
              <a:avLst/>
              <a:gdLst/>
              <a:ahLst/>
              <a:cxnLst/>
              <a:rect l="l" t="t" r="r" b="b"/>
              <a:pathLst>
                <a:path w="281940" h="190500">
                  <a:moveTo>
                    <a:pt x="278891" y="190499"/>
                  </a:moveTo>
                  <a:lnTo>
                    <a:pt x="0" y="24383"/>
                  </a:lnTo>
                </a:path>
                <a:path w="281940" h="190500">
                  <a:moveTo>
                    <a:pt x="281939" y="137159"/>
                  </a:moveTo>
                  <a:lnTo>
                    <a:pt x="4571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413881" y="1726691"/>
              <a:ext cx="210311" cy="14020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72990" y="1367028"/>
              <a:ext cx="1233170" cy="160020"/>
            </a:xfrm>
            <a:custGeom>
              <a:avLst/>
              <a:gdLst/>
              <a:ahLst/>
              <a:cxnLst/>
              <a:rect l="l" t="t" r="r" b="b"/>
              <a:pathLst>
                <a:path w="1233170" h="160019">
                  <a:moveTo>
                    <a:pt x="1117091" y="129539"/>
                  </a:moveTo>
                  <a:lnTo>
                    <a:pt x="1232915" y="60959"/>
                  </a:lnTo>
                </a:path>
                <a:path w="1233170" h="160019">
                  <a:moveTo>
                    <a:pt x="480059" y="160019"/>
                  </a:moveTo>
                  <a:lnTo>
                    <a:pt x="202691" y="0"/>
                  </a:lnTo>
                  <a:lnTo>
                    <a:pt x="0" y="115823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52822" y="1130808"/>
              <a:ext cx="1160145" cy="1266825"/>
            </a:xfrm>
            <a:custGeom>
              <a:avLst/>
              <a:gdLst/>
              <a:ahLst/>
              <a:cxnLst/>
              <a:rect l="l" t="t" r="r" b="b"/>
              <a:pathLst>
                <a:path w="1160145" h="1266825">
                  <a:moveTo>
                    <a:pt x="0" y="248411"/>
                  </a:moveTo>
                  <a:lnTo>
                    <a:pt x="0" y="0"/>
                  </a:lnTo>
                </a:path>
                <a:path w="1160145" h="1266825">
                  <a:moveTo>
                    <a:pt x="45719" y="248411"/>
                  </a:moveTo>
                  <a:lnTo>
                    <a:pt x="45719" y="0"/>
                  </a:lnTo>
                </a:path>
                <a:path w="1160145" h="1266825">
                  <a:moveTo>
                    <a:pt x="274319" y="156971"/>
                  </a:moveTo>
                  <a:lnTo>
                    <a:pt x="320039" y="156971"/>
                  </a:lnTo>
                </a:path>
                <a:path w="1160145" h="1266825">
                  <a:moveTo>
                    <a:pt x="274319" y="217931"/>
                  </a:moveTo>
                  <a:lnTo>
                    <a:pt x="320039" y="217931"/>
                  </a:lnTo>
                </a:path>
                <a:path w="1160145" h="1266825">
                  <a:moveTo>
                    <a:pt x="274319" y="278891"/>
                  </a:moveTo>
                  <a:lnTo>
                    <a:pt x="320039" y="278891"/>
                  </a:lnTo>
                </a:path>
                <a:path w="1160145" h="1266825">
                  <a:moveTo>
                    <a:pt x="274319" y="339851"/>
                  </a:moveTo>
                  <a:lnTo>
                    <a:pt x="320039" y="339851"/>
                  </a:lnTo>
                </a:path>
                <a:path w="1160145" h="1266825">
                  <a:moveTo>
                    <a:pt x="1159763" y="1266443"/>
                  </a:moveTo>
                  <a:lnTo>
                    <a:pt x="1159763" y="880871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413881" y="1859280"/>
              <a:ext cx="299085" cy="152400"/>
            </a:xfrm>
            <a:custGeom>
              <a:avLst/>
              <a:gdLst/>
              <a:ahLst/>
              <a:cxnLst/>
              <a:rect l="l" t="t" r="r" b="b"/>
              <a:pathLst>
                <a:path w="299084" h="152400">
                  <a:moveTo>
                    <a:pt x="0" y="0"/>
                  </a:moveTo>
                  <a:lnTo>
                    <a:pt x="298703" y="15239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131960" y="1602942"/>
            <a:ext cx="47625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21292" y="1959314"/>
            <a:ext cx="417830" cy="470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31140">
              <a:lnSpc>
                <a:spcPct val="1217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H  </a:t>
            </a: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56425" y="2816046"/>
            <a:ext cx="951230" cy="737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04139" algn="r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R="18415" algn="r">
              <a:lnSpc>
                <a:spcPct val="100000"/>
              </a:lnSpc>
              <a:spcBef>
                <a:spcPts val="97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400" b="1" spc="-5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r</a:t>
            </a:r>
            <a:r>
              <a:rPr sz="1400" b="1" spc="-30" dirty="0">
                <a:latin typeface="Arial"/>
                <a:cs typeface="Arial"/>
              </a:rPr>
              <a:t>y</a:t>
            </a:r>
            <a:r>
              <a:rPr sz="1400" b="1" spc="-10" dirty="0">
                <a:latin typeface="Arial"/>
                <a:cs typeface="Arial"/>
              </a:rPr>
              <a:t>p</a:t>
            </a:r>
            <a:r>
              <a:rPr sz="1400" b="1" spc="-5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p</a:t>
            </a:r>
            <a:r>
              <a:rPr sz="1400" b="1" spc="-10" dirty="0">
                <a:latin typeface="Arial"/>
                <a:cs typeface="Arial"/>
              </a:rPr>
              <a:t>h</a:t>
            </a:r>
            <a:r>
              <a:rPr sz="1400" b="1" spc="-5" dirty="0">
                <a:latin typeface="Arial"/>
                <a:cs typeface="Arial"/>
              </a:rPr>
              <a:t>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76427" y="1602942"/>
            <a:ext cx="4616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Me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86387" y="2236926"/>
            <a:ext cx="12700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E0BA1E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84408" y="2396946"/>
            <a:ext cx="45847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15700" y="1958034"/>
            <a:ext cx="46418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2105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	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36897" y="2816046"/>
            <a:ext cx="1039494" cy="735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8270" algn="r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R="41275" algn="r">
              <a:lnSpc>
                <a:spcPct val="100000"/>
              </a:lnSpc>
              <a:spcBef>
                <a:spcPts val="97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400" b="1" spc="-1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u</a:t>
            </a:r>
            <a:r>
              <a:rPr sz="1400" b="1" spc="-15" dirty="0">
                <a:latin typeface="Arial"/>
                <a:cs typeface="Arial"/>
              </a:rPr>
              <a:t>m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spc="-15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ri</a:t>
            </a:r>
            <a:r>
              <a:rPr sz="1400" b="1" dirty="0">
                <a:latin typeface="Arial"/>
                <a:cs typeface="Arial"/>
              </a:rPr>
              <a:t>p</a:t>
            </a:r>
            <a:r>
              <a:rPr sz="1400" b="1" spc="-15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55694" y="2816046"/>
            <a:ext cx="224154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97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55466" y="1441398"/>
            <a:ext cx="135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34358" y="1602942"/>
            <a:ext cx="1358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44470" y="1427682"/>
            <a:ext cx="12700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7F3F"/>
                </a:solidFill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13406" y="3313422"/>
            <a:ext cx="270002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i="1" spc="-10" dirty="0">
                <a:latin typeface="Arial"/>
                <a:cs typeface="Arial"/>
              </a:rPr>
              <a:t>l</a:t>
            </a:r>
            <a:r>
              <a:rPr sz="1400" b="1" spc="-10" dirty="0">
                <a:latin typeface="Arial"/>
                <a:cs typeface="Arial"/>
              </a:rPr>
              <a:t>y</a:t>
            </a:r>
            <a:r>
              <a:rPr sz="1400" b="1" i="1" spc="-10" dirty="0">
                <a:latin typeface="Arial"/>
                <a:cs typeface="Arial"/>
              </a:rPr>
              <a:t>s</a:t>
            </a:r>
            <a:r>
              <a:rPr sz="1400" b="1" spc="-10" dirty="0">
                <a:latin typeface="Arial"/>
                <a:cs typeface="Arial"/>
              </a:rPr>
              <a:t>ergic </a:t>
            </a:r>
            <a:r>
              <a:rPr sz="1400" b="1" spc="-5" dirty="0">
                <a:latin typeface="Arial"/>
                <a:cs typeface="Arial"/>
              </a:rPr>
              <a:t>acid </a:t>
            </a:r>
            <a:r>
              <a:rPr sz="1400" b="1" i="1" spc="-10" dirty="0">
                <a:latin typeface="Arial"/>
                <a:cs typeface="Arial"/>
              </a:rPr>
              <a:t>d</a:t>
            </a:r>
            <a:r>
              <a:rPr sz="1400" b="1" spc="-10" dirty="0">
                <a:latin typeface="Arial"/>
                <a:cs typeface="Arial"/>
              </a:rPr>
              <a:t>iethyamide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(LSD)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379347" y="3085549"/>
            <a:ext cx="67627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175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7F3F"/>
                </a:solidFill>
                <a:latin typeface="Arial"/>
                <a:cs typeface="Arial"/>
              </a:rPr>
              <a:t>X </a:t>
            </a:r>
            <a:r>
              <a:rPr sz="1200" b="1" spc="-5" dirty="0">
                <a:latin typeface="Arial"/>
                <a:cs typeface="Arial"/>
              </a:rPr>
              <a:t>=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H  </a:t>
            </a:r>
            <a:r>
              <a:rPr sz="1200" b="1" spc="-5" dirty="0">
                <a:solidFill>
                  <a:srgbClr val="007F3F"/>
                </a:solidFill>
                <a:latin typeface="Arial"/>
                <a:cs typeface="Arial"/>
              </a:rPr>
              <a:t>X </a:t>
            </a:r>
            <a:r>
              <a:rPr sz="1200" b="1" spc="-5" dirty="0">
                <a:latin typeface="Arial"/>
                <a:cs typeface="Arial"/>
              </a:rPr>
              <a:t>=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Et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117978" y="3097014"/>
            <a:ext cx="109601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latin typeface="Arial"/>
                <a:cs typeface="Arial"/>
              </a:rPr>
              <a:t>lysergic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acid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14218" y="949146"/>
            <a:ext cx="1348105" cy="540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5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292735">
              <a:lnSpc>
                <a:spcPts val="1310"/>
              </a:lnSpc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1123315">
              <a:lnSpc>
                <a:spcPts val="1400"/>
              </a:lnSpc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9</a:t>
            </a:fld>
            <a:endParaRPr lang="en-US" sz="1600" b="1" dirty="0" smtClean="0"/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880</Words>
  <Application>Microsoft Office PowerPoint</Application>
  <PresentationFormat>Custom</PresentationFormat>
  <Paragraphs>318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Indoles – Synthesis</vt:lpstr>
      <vt:lpstr>Indoles – Synthesis</vt:lpstr>
      <vt:lpstr>Indoles – Electrophilic Substitution</vt:lpstr>
      <vt:lpstr>                Indoles – Electrophilic Substitution  Mannich Reaction</vt:lpstr>
      <vt:lpstr>Indoles – Electrophilic Substitution</vt:lpstr>
      <vt:lpstr>Drugs Containing an Indole</vt:lpstr>
      <vt:lpstr>Indoles – Bioactive Indoles</vt:lpstr>
      <vt:lpstr>Indoles – Synthesis of a Drug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HeterocycleLectures2011,12</dc:title>
  <dc:creator>stephenc</dc:creator>
  <cp:lastModifiedBy>aa</cp:lastModifiedBy>
  <cp:revision>5</cp:revision>
  <dcterms:created xsi:type="dcterms:W3CDTF">2020-04-19T21:45:28Z</dcterms:created>
  <dcterms:modified xsi:type="dcterms:W3CDTF">2020-05-04T06:22:06Z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2011-09-20T00:00:00Z</vt:filetime>
  </property>
  <property fmtid="{D5CDD505-2E9C-101B-9397-08002B2CF9AE}" pid="3" name="Creator">
    <vt:lpwstr>PDFCreator Version 0.9.0</vt:lpwstr>
  </property>
  <property fmtid="{D5CDD505-2E9C-101B-9397-08002B2CF9AE}" pid="4" name="LastSaved">
    <vt:filetime>2020-04-19T00:00:00Z</vt:filetime>
  </property>
</Properties>
</file>